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5" r:id="rId5"/>
    <p:sldId id="263" r:id="rId6"/>
    <p:sldId id="264" r:id="rId7"/>
    <p:sldId id="260" r:id="rId8"/>
    <p:sldId id="261" r:id="rId9"/>
    <p:sldId id="262" r:id="rId10"/>
    <p:sldId id="273" r:id="rId11"/>
    <p:sldId id="272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544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583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1354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674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572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310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453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182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6312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214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D85C8-EE05-4D4C-BD0C-C5E92145216D}" type="datetimeFigureOut">
              <a:rPr lang="fi-FI" smtClean="0"/>
              <a:t>7.4.2017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DD7B4-AD68-4A0F-8D21-793F3B758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23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isa.loseto@dfo-mpo.gc.c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an.rene.larsen@amap.no" TargetMode="External"/><Relationship Id="rId4" Type="http://schemas.openxmlformats.org/officeDocument/2006/relationships/hyperlink" Target="mailto:hannele.savela@oulu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476" y="2766222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4000" b="1" dirty="0" smtClean="0">
                <a:solidFill>
                  <a:schemeClr val="accent1">
                    <a:lumMod val="50000"/>
                  </a:schemeClr>
                </a:solidFill>
              </a:rPr>
              <a:t>SAON </a:t>
            </a:r>
            <a:r>
              <a:rPr lang="fi-FI" sz="4000" b="1" dirty="0" err="1" smtClean="0">
                <a:solidFill>
                  <a:schemeClr val="accent1">
                    <a:lumMod val="50000"/>
                  </a:schemeClr>
                </a:solidFill>
              </a:rPr>
              <a:t>Committee</a:t>
            </a:r>
            <a:r>
              <a:rPr lang="fi-FI" sz="4000" b="1" dirty="0" smtClean="0">
                <a:solidFill>
                  <a:schemeClr val="accent1">
                    <a:lumMod val="50000"/>
                  </a:schemeClr>
                </a:solidFill>
              </a:rPr>
              <a:t> on </a:t>
            </a:r>
            <a:r>
              <a:rPr lang="fi-FI" sz="4000" b="1" dirty="0" err="1" smtClean="0">
                <a:solidFill>
                  <a:schemeClr val="accent1">
                    <a:lumMod val="50000"/>
                  </a:schemeClr>
                </a:solidFill>
              </a:rPr>
              <a:t>Observations</a:t>
            </a:r>
            <a:r>
              <a:rPr lang="fi-FI" sz="4000" b="1" dirty="0" smtClean="0">
                <a:solidFill>
                  <a:schemeClr val="accent1">
                    <a:lumMod val="50000"/>
                  </a:schemeClr>
                </a:solidFill>
              </a:rPr>
              <a:t> and Networks (SAON CON)</a:t>
            </a:r>
            <a:br>
              <a:rPr lang="fi-FI" sz="4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fi-FI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fi-FI" sz="40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fi-FI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2854" y="5364936"/>
            <a:ext cx="9144000" cy="1655762"/>
          </a:xfrm>
        </p:spPr>
        <p:txBody>
          <a:bodyPr>
            <a:normAutofit/>
          </a:bodyPr>
          <a:lstStyle/>
          <a:p>
            <a:r>
              <a:rPr lang="fi-FI" sz="2000" dirty="0" smtClean="0"/>
              <a:t>Hannele Savela, </a:t>
            </a:r>
            <a:r>
              <a:rPr lang="fi-FI" sz="2000" dirty="0" err="1" smtClean="0"/>
              <a:t>University</a:t>
            </a:r>
            <a:r>
              <a:rPr lang="fi-FI" sz="2000" dirty="0" smtClean="0"/>
              <a:t> of Oulu</a:t>
            </a:r>
          </a:p>
          <a:p>
            <a:r>
              <a:rPr lang="fi-FI" sz="2000" dirty="0" smtClean="0"/>
              <a:t>SAON CON </a:t>
            </a:r>
            <a:r>
              <a:rPr lang="fi-FI" sz="2000" dirty="0" err="1" smtClean="0"/>
              <a:t>co-chair</a:t>
            </a:r>
            <a:endParaRPr lang="fi-FI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248" y="417904"/>
            <a:ext cx="27336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5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Objective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 smtClean="0"/>
              <a:t> </a:t>
            </a:r>
          </a:p>
          <a:p>
            <a:pPr marL="0" indent="0" algn="ctr">
              <a:buNone/>
            </a:pPr>
            <a:r>
              <a:rPr lang="en-CA" sz="3200" i="1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CA" sz="3200" i="1" dirty="0" smtClean="0">
                <a:solidFill>
                  <a:srgbClr val="FF0000"/>
                </a:solidFill>
              </a:rPr>
              <a:t>Promote </a:t>
            </a:r>
            <a:r>
              <a:rPr lang="en-CA" sz="3200" i="1" dirty="0">
                <a:solidFill>
                  <a:srgbClr val="FF0000"/>
                </a:solidFill>
              </a:rPr>
              <a:t>and facilitate international collaboration towards the </a:t>
            </a:r>
            <a:r>
              <a:rPr lang="en-CA" sz="3200" i="1" dirty="0" smtClean="0">
                <a:solidFill>
                  <a:srgbClr val="FF0000"/>
                </a:solidFill>
              </a:rPr>
              <a:t>pan-Arctic </a:t>
            </a:r>
            <a:r>
              <a:rPr lang="en-CA" sz="3200" i="1" dirty="0">
                <a:solidFill>
                  <a:srgbClr val="FF0000"/>
                </a:solidFill>
              </a:rPr>
              <a:t>observational system </a:t>
            </a:r>
            <a:r>
              <a:rPr lang="en-CA" sz="3200" i="1" dirty="0">
                <a:solidFill>
                  <a:schemeClr val="accent1">
                    <a:lumMod val="50000"/>
                  </a:schemeClr>
                </a:solidFill>
              </a:rPr>
              <a:t>for long term acquisition and proliferation of fundamental knowledge on global environmental change, with a </a:t>
            </a:r>
            <a:r>
              <a:rPr lang="en-CA" sz="3200" i="1" dirty="0" smtClean="0">
                <a:solidFill>
                  <a:schemeClr val="accent1">
                    <a:lumMod val="50000"/>
                  </a:schemeClr>
                </a:solidFill>
              </a:rPr>
              <a:t>holistic Earth </a:t>
            </a:r>
            <a:r>
              <a:rPr lang="en-CA" sz="3200" i="1" dirty="0">
                <a:solidFill>
                  <a:schemeClr val="accent1">
                    <a:lumMod val="50000"/>
                  </a:schemeClr>
                </a:solidFill>
              </a:rPr>
              <a:t>System Science </a:t>
            </a:r>
            <a:r>
              <a:rPr lang="en-CA" sz="3200" i="1" dirty="0" smtClean="0">
                <a:solidFill>
                  <a:schemeClr val="accent1">
                    <a:lumMod val="50000"/>
                  </a:schemeClr>
                </a:solidFill>
              </a:rPr>
              <a:t>perspective”</a:t>
            </a:r>
            <a:endParaRPr lang="fi-FI" sz="32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fi-FI" dirty="0"/>
          </a:p>
        </p:txBody>
      </p:sp>
      <p:pic>
        <p:nvPicPr>
          <p:cNvPr id="4" name="Picture 2" descr="Kuvahaun tulos haulle snowflak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007" y="4857149"/>
            <a:ext cx="1551889" cy="155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9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Goals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3600" dirty="0" smtClean="0"/>
              <a:t>CON as </a:t>
            </a:r>
            <a:r>
              <a:rPr lang="fi-FI" sz="3600" dirty="0" err="1" smtClean="0"/>
              <a:t>the</a:t>
            </a:r>
            <a:r>
              <a:rPr lang="fi-FI" sz="3600" dirty="0" smtClean="0"/>
              <a:t> ”home of </a:t>
            </a:r>
            <a:r>
              <a:rPr lang="fi-FI" sz="3600" dirty="0" err="1" smtClean="0"/>
              <a:t>the</a:t>
            </a:r>
            <a:r>
              <a:rPr lang="fi-FI" sz="3600" dirty="0" smtClean="0"/>
              <a:t> </a:t>
            </a:r>
            <a:r>
              <a:rPr lang="fi-FI" sz="3600" dirty="0" err="1" smtClean="0"/>
              <a:t>networks</a:t>
            </a:r>
            <a:r>
              <a:rPr lang="fi-FI" sz="3600" dirty="0" smtClean="0"/>
              <a:t>”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CA" dirty="0"/>
              <a:t>provision of information on the baseline arctic observational assets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i-FI" dirty="0" err="1" smtClean="0"/>
              <a:t>bringing</a:t>
            </a:r>
            <a:r>
              <a:rPr lang="fi-FI" dirty="0" smtClean="0"/>
              <a:t> </a:t>
            </a:r>
            <a:r>
              <a:rPr lang="fi-FI" dirty="0" err="1"/>
              <a:t>together</a:t>
            </a:r>
            <a:r>
              <a:rPr lang="fi-FI" dirty="0"/>
              <a:t> </a:t>
            </a:r>
            <a:r>
              <a:rPr lang="fi-FI" dirty="0" err="1"/>
              <a:t>networks</a:t>
            </a:r>
            <a:r>
              <a:rPr lang="fi-FI" dirty="0"/>
              <a:t> </a:t>
            </a:r>
            <a:r>
              <a:rPr lang="fi-FI" dirty="0" err="1"/>
              <a:t>across</a:t>
            </a:r>
            <a:r>
              <a:rPr lang="fi-FI" dirty="0"/>
              <a:t> </a:t>
            </a:r>
            <a:r>
              <a:rPr lang="fi-FI" dirty="0" err="1"/>
              <a:t>domains</a:t>
            </a:r>
            <a:r>
              <a:rPr lang="fi-FI" dirty="0"/>
              <a:t> (</a:t>
            </a:r>
            <a:r>
              <a:rPr lang="fi-FI" dirty="0" err="1"/>
              <a:t>marine</a:t>
            </a:r>
            <a:r>
              <a:rPr lang="fi-FI" dirty="0"/>
              <a:t>, </a:t>
            </a:r>
            <a:r>
              <a:rPr lang="fi-FI" dirty="0" err="1"/>
              <a:t>atmospheric</a:t>
            </a:r>
            <a:r>
              <a:rPr lang="fi-FI" dirty="0"/>
              <a:t>, </a:t>
            </a:r>
            <a:r>
              <a:rPr lang="fi-FI" dirty="0" err="1"/>
              <a:t>terrestrial</a:t>
            </a:r>
            <a:r>
              <a:rPr lang="fi-FI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CA" dirty="0" smtClean="0"/>
              <a:t>improvement </a:t>
            </a:r>
            <a:r>
              <a:rPr lang="en-CA" dirty="0" smtClean="0"/>
              <a:t>of the Arctic observing networks (i.e. identify synergies, gaps, duplication) </a:t>
            </a:r>
            <a:endParaRPr lang="fi-FI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CA" dirty="0" smtClean="0"/>
              <a:t>sustainability of observational platforms among nations and organizations (including indigenous peoples) </a:t>
            </a:r>
            <a:endParaRPr lang="fi-FI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CA" dirty="0" smtClean="0"/>
              <a:t>improved </a:t>
            </a:r>
            <a:r>
              <a:rPr lang="en-CA" dirty="0" smtClean="0"/>
              <a:t>planning/coordination </a:t>
            </a:r>
            <a:r>
              <a:rPr lang="en-CA" dirty="0" smtClean="0"/>
              <a:t>(including funding) of current and future observational systems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7571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Current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activities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err="1" smtClean="0"/>
              <a:t>Development</a:t>
            </a:r>
            <a:r>
              <a:rPr lang="fi-FI" dirty="0" smtClean="0"/>
              <a:t> of CON </a:t>
            </a:r>
            <a:r>
              <a:rPr lang="fi-FI" dirty="0" err="1" smtClean="0"/>
              <a:t>ToR</a:t>
            </a:r>
            <a:r>
              <a:rPr lang="fi-FI" dirty="0" smtClean="0"/>
              <a:t> &gt; </a:t>
            </a:r>
            <a:r>
              <a:rPr lang="fi-FI" dirty="0" err="1" smtClean="0"/>
              <a:t>draft</a:t>
            </a:r>
            <a:r>
              <a:rPr lang="fi-FI" dirty="0" smtClean="0"/>
              <a:t> </a:t>
            </a:r>
            <a:r>
              <a:rPr lang="fi-FI" dirty="0" err="1" smtClean="0"/>
              <a:t>waiting</a:t>
            </a:r>
            <a:r>
              <a:rPr lang="fi-FI" dirty="0" smtClean="0"/>
              <a:t> for </a:t>
            </a:r>
            <a:r>
              <a:rPr lang="fi-FI" dirty="0" err="1" smtClean="0"/>
              <a:t>finalization</a:t>
            </a:r>
            <a:endParaRPr lang="fi-FI" dirty="0" smtClean="0"/>
          </a:p>
          <a:p>
            <a:r>
              <a:rPr lang="fi-FI" dirty="0" err="1" smtClean="0"/>
              <a:t>Development</a:t>
            </a:r>
            <a:r>
              <a:rPr lang="fi-FI" dirty="0" smtClean="0"/>
              <a:t> of </a:t>
            </a:r>
            <a:r>
              <a:rPr lang="fi-FI" dirty="0" err="1" smtClean="0"/>
              <a:t>Work</a:t>
            </a:r>
            <a:r>
              <a:rPr lang="fi-FI" dirty="0" smtClean="0"/>
              <a:t> Plan for 2017-2019 </a:t>
            </a:r>
            <a:r>
              <a:rPr lang="fi-FI" dirty="0" smtClean="0"/>
              <a:t>&gt; </a:t>
            </a:r>
            <a:r>
              <a:rPr lang="fi-FI" dirty="0" err="1" smtClean="0"/>
              <a:t>draft</a:t>
            </a:r>
            <a:r>
              <a:rPr lang="fi-FI" dirty="0" smtClean="0"/>
              <a:t> </a:t>
            </a:r>
            <a:endParaRPr lang="fi-FI" dirty="0" smtClean="0"/>
          </a:p>
          <a:p>
            <a:r>
              <a:rPr lang="fi-FI" dirty="0" smtClean="0"/>
              <a:t>Inventory of </a:t>
            </a:r>
            <a:r>
              <a:rPr lang="fi-FI" dirty="0" err="1" smtClean="0"/>
              <a:t>observational</a:t>
            </a:r>
            <a:r>
              <a:rPr lang="fi-FI" dirty="0" smtClean="0"/>
              <a:t> </a:t>
            </a:r>
            <a:r>
              <a:rPr lang="fi-FI" dirty="0" err="1" smtClean="0"/>
              <a:t>assetts</a:t>
            </a:r>
            <a:r>
              <a:rPr lang="fi-FI" dirty="0" smtClean="0"/>
              <a:t>, </a:t>
            </a:r>
            <a:r>
              <a:rPr lang="fi-FI" dirty="0" err="1" smtClean="0"/>
              <a:t>programs</a:t>
            </a:r>
            <a:r>
              <a:rPr lang="fi-FI" dirty="0" smtClean="0"/>
              <a:t>, </a:t>
            </a:r>
            <a:r>
              <a:rPr lang="fi-FI" dirty="0" err="1" smtClean="0"/>
              <a:t>projects</a:t>
            </a:r>
            <a:r>
              <a:rPr lang="fi-FI" dirty="0" smtClean="0"/>
              <a:t>, </a:t>
            </a:r>
            <a:r>
              <a:rPr lang="fi-FI" dirty="0" err="1" smtClean="0"/>
              <a:t>platforms</a:t>
            </a:r>
            <a:r>
              <a:rPr lang="fi-FI" dirty="0" smtClean="0"/>
              <a:t> and </a:t>
            </a:r>
            <a:r>
              <a:rPr lang="fi-FI" dirty="0" err="1" smtClean="0"/>
              <a:t>networks</a:t>
            </a:r>
            <a:r>
              <a:rPr lang="fi-FI" dirty="0" smtClean="0"/>
              <a:t> (</a:t>
            </a:r>
            <a:r>
              <a:rPr lang="fi-FI" dirty="0" err="1" smtClean="0"/>
              <a:t>part</a:t>
            </a:r>
            <a:r>
              <a:rPr lang="fi-FI" dirty="0" smtClean="0"/>
              <a:t> of EU-</a:t>
            </a:r>
            <a:r>
              <a:rPr lang="fi-FI" dirty="0" err="1" smtClean="0"/>
              <a:t>PolarNet</a:t>
            </a:r>
            <a:r>
              <a:rPr lang="fi-FI" dirty="0" smtClean="0"/>
              <a:t> </a:t>
            </a:r>
            <a:r>
              <a:rPr lang="fi-FI" dirty="0" err="1" smtClean="0"/>
              <a:t>Task</a:t>
            </a:r>
            <a:r>
              <a:rPr lang="fi-FI" dirty="0" smtClean="0"/>
              <a:t> 2.3 </a:t>
            </a:r>
            <a:r>
              <a:rPr lang="en-US" dirty="0" err="1" smtClean="0"/>
              <a:t>Optimisation</a:t>
            </a:r>
            <a:r>
              <a:rPr lang="en-US" dirty="0" smtClean="0"/>
              <a:t> </a:t>
            </a:r>
            <a:r>
              <a:rPr lang="en-US" dirty="0"/>
              <a:t>of existing monitoring and modelling </a:t>
            </a:r>
            <a:r>
              <a:rPr lang="en-US" dirty="0" err="1" smtClean="0"/>
              <a:t>programmes</a:t>
            </a:r>
            <a:r>
              <a:rPr lang="en-US" dirty="0" smtClean="0"/>
              <a:t>)</a:t>
            </a:r>
            <a:endParaRPr lang="fi-FI" dirty="0" smtClean="0"/>
          </a:p>
          <a:p>
            <a:r>
              <a:rPr lang="fi-FI" dirty="0" smtClean="0"/>
              <a:t>GEO </a:t>
            </a:r>
            <a:r>
              <a:rPr lang="fi-FI" dirty="0" err="1" smtClean="0"/>
              <a:t>Cold</a:t>
            </a:r>
            <a:r>
              <a:rPr lang="fi-FI" dirty="0" smtClean="0"/>
              <a:t> </a:t>
            </a:r>
            <a:r>
              <a:rPr lang="fi-FI" dirty="0" err="1" smtClean="0"/>
              <a:t>Regions</a:t>
            </a:r>
            <a:r>
              <a:rPr lang="fi-FI" dirty="0" smtClean="0"/>
              <a:t> </a:t>
            </a:r>
            <a:r>
              <a:rPr lang="fi-FI" dirty="0" err="1" smtClean="0"/>
              <a:t>Initiative</a:t>
            </a:r>
            <a:r>
              <a:rPr lang="fi-FI" dirty="0" smtClean="0"/>
              <a:t> </a:t>
            </a:r>
            <a:r>
              <a:rPr lang="en-GB" dirty="0" smtClean="0"/>
              <a:t>(</a:t>
            </a:r>
            <a:r>
              <a:rPr lang="en-GB" dirty="0"/>
              <a:t>jointly with SAON ADC</a:t>
            </a:r>
            <a:r>
              <a:rPr lang="en-GB" dirty="0" smtClean="0"/>
              <a:t>)</a:t>
            </a:r>
            <a:endParaRPr lang="fi-FI" dirty="0" smtClean="0"/>
          </a:p>
          <a:p>
            <a:pPr lvl="1"/>
            <a:r>
              <a:rPr lang="en-GB" dirty="0" smtClean="0"/>
              <a:t>Support SAON as the Arctic extension to GEOSS</a:t>
            </a:r>
          </a:p>
          <a:p>
            <a:pPr lvl="1"/>
            <a:r>
              <a:rPr lang="en-GB" dirty="0" smtClean="0"/>
              <a:t>GEO </a:t>
            </a:r>
            <a:r>
              <a:rPr lang="en-GB" dirty="0"/>
              <a:t>Community Portal Development </a:t>
            </a:r>
            <a:endParaRPr lang="en-GB" dirty="0" smtClean="0"/>
          </a:p>
          <a:p>
            <a:pPr lvl="1"/>
            <a:r>
              <a:rPr lang="en-GB" dirty="0" smtClean="0"/>
              <a:t>Activities </a:t>
            </a:r>
            <a:r>
              <a:rPr lang="en-GB" dirty="0" smtClean="0"/>
              <a:t>2.1, 2.2., 3.2 related to infrastructures and ECRVs </a:t>
            </a:r>
            <a:endParaRPr lang="fi-FI" dirty="0" smtClean="0"/>
          </a:p>
          <a:p>
            <a:r>
              <a:rPr lang="fi-FI" dirty="0" smtClean="0"/>
              <a:t>Best </a:t>
            </a:r>
            <a:r>
              <a:rPr lang="fi-FI" dirty="0" err="1" smtClean="0"/>
              <a:t>practise</a:t>
            </a:r>
            <a:r>
              <a:rPr lang="fi-FI" dirty="0" smtClean="0"/>
              <a:t> for SAON Networks &gt; </a:t>
            </a:r>
            <a:r>
              <a:rPr lang="fi-FI" dirty="0" err="1" smtClean="0"/>
              <a:t>inquiry</a:t>
            </a:r>
            <a:r>
              <a:rPr lang="fi-FI" dirty="0" smtClean="0"/>
              <a:t> of </a:t>
            </a:r>
            <a:r>
              <a:rPr lang="fi-FI" dirty="0" err="1" smtClean="0"/>
              <a:t>topics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networks</a:t>
            </a:r>
            <a:endParaRPr lang="fi-FI" dirty="0" smtClean="0"/>
          </a:p>
          <a:p>
            <a:r>
              <a:rPr lang="fi-FI" dirty="0" err="1" smtClean="0"/>
              <a:t>Participate</a:t>
            </a:r>
            <a:r>
              <a:rPr lang="fi-FI" dirty="0" smtClean="0"/>
              <a:t>/</a:t>
            </a:r>
            <a:r>
              <a:rPr lang="fi-FI" dirty="0" err="1" smtClean="0"/>
              <a:t>contribute</a:t>
            </a:r>
            <a:r>
              <a:rPr lang="fi-FI" dirty="0" smtClean="0"/>
              <a:t> to </a:t>
            </a:r>
            <a:r>
              <a:rPr lang="en-GB" dirty="0"/>
              <a:t>WMO Rolling Review of Requirements (RRR)</a:t>
            </a:r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908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CON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ToR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Structure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SAON </a:t>
            </a:r>
            <a:r>
              <a:rPr lang="en-CA" dirty="0"/>
              <a:t>CON is comprised of a Chairmanship, Secretariat and appointed representatives of SAON member countries, organizations, AC Permanent Participants and </a:t>
            </a:r>
            <a:r>
              <a:rPr lang="en-CA" dirty="0" smtClean="0"/>
              <a:t>networks  </a:t>
            </a:r>
          </a:p>
          <a:p>
            <a:pPr lvl="1"/>
            <a:r>
              <a:rPr lang="en-CA" dirty="0" smtClean="0"/>
              <a:t>CON </a:t>
            </a:r>
            <a:r>
              <a:rPr lang="en-CA" dirty="0"/>
              <a:t>National/Organizational Representatives are appointed by the SAON </a:t>
            </a:r>
            <a:r>
              <a:rPr lang="en-CA" dirty="0" smtClean="0"/>
              <a:t>Board</a:t>
            </a:r>
          </a:p>
          <a:p>
            <a:pPr lvl="1"/>
            <a:r>
              <a:rPr lang="en-CA" dirty="0" smtClean="0"/>
              <a:t>Additional </a:t>
            </a:r>
            <a:r>
              <a:rPr lang="en-CA" dirty="0"/>
              <a:t>experts can be invited to join CON through an open nomination process, pending approval by the SAON </a:t>
            </a:r>
            <a:r>
              <a:rPr lang="en-CA" dirty="0" smtClean="0"/>
              <a:t>Board</a:t>
            </a:r>
            <a:r>
              <a:rPr lang="fi-FI" dirty="0" smtClean="0"/>
              <a:t> </a:t>
            </a:r>
            <a:endParaRPr lang="fi-FI" dirty="0"/>
          </a:p>
          <a:p>
            <a:r>
              <a:rPr lang="fi-FI" dirty="0" err="1" smtClean="0"/>
              <a:t>Inclusive</a:t>
            </a:r>
            <a:r>
              <a:rPr lang="fi-FI" dirty="0" smtClean="0"/>
              <a:t> </a:t>
            </a:r>
            <a:r>
              <a:rPr lang="fi-FI" dirty="0" err="1" smtClean="0"/>
              <a:t>approach</a:t>
            </a:r>
            <a:r>
              <a:rPr lang="fi-FI" dirty="0" smtClean="0"/>
              <a:t> &gt; </a:t>
            </a:r>
            <a:r>
              <a:rPr lang="fi-FI" dirty="0" err="1" smtClean="0"/>
              <a:t>networks</a:t>
            </a:r>
            <a:r>
              <a:rPr lang="fi-FI" dirty="0" smtClean="0"/>
              <a:t>, </a:t>
            </a:r>
            <a:r>
              <a:rPr lang="fi-FI" dirty="0" err="1" smtClean="0"/>
              <a:t>programmes</a:t>
            </a:r>
            <a:r>
              <a:rPr lang="fi-FI" dirty="0" smtClean="0"/>
              <a:t> and </a:t>
            </a:r>
            <a:r>
              <a:rPr lang="fi-FI" dirty="0" err="1" smtClean="0"/>
              <a:t>projects</a:t>
            </a:r>
            <a:r>
              <a:rPr lang="fi-FI" dirty="0" smtClean="0"/>
              <a:t> </a:t>
            </a:r>
            <a:r>
              <a:rPr lang="fi-FI" dirty="0" err="1" smtClean="0"/>
              <a:t>interested</a:t>
            </a:r>
            <a:r>
              <a:rPr lang="fi-FI" dirty="0" smtClean="0"/>
              <a:t> in </a:t>
            </a:r>
            <a:r>
              <a:rPr lang="fi-FI" dirty="0" err="1" smtClean="0"/>
              <a:t>Arctic</a:t>
            </a:r>
            <a:r>
              <a:rPr lang="fi-FI" dirty="0" smtClean="0"/>
              <a:t> </a:t>
            </a:r>
            <a:r>
              <a:rPr lang="fi-FI" dirty="0" err="1" smtClean="0"/>
              <a:t>Observing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welcome</a:t>
            </a:r>
            <a:r>
              <a:rPr lang="fi-FI" dirty="0" smtClean="0"/>
              <a:t> to join SAON CON</a:t>
            </a:r>
          </a:p>
        </p:txBody>
      </p:sp>
    </p:spTree>
    <p:extLst>
      <p:ext uri="{BB962C8B-B14F-4D97-AF65-F5344CB8AC3E}">
        <p14:creationId xmlns:p14="http://schemas.microsoft.com/office/powerpoint/2010/main" val="138444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CON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ToR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Meetings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0628" cy="4351338"/>
          </a:xfrm>
        </p:spPr>
        <p:txBody>
          <a:bodyPr>
            <a:normAutofit lnSpcReduction="10000"/>
          </a:bodyPr>
          <a:lstStyle/>
          <a:p>
            <a:r>
              <a:rPr lang="en-CA" dirty="0" err="1" smtClean="0"/>
              <a:t>Telecons</a:t>
            </a:r>
            <a:r>
              <a:rPr lang="en-CA" dirty="0" smtClean="0"/>
              <a:t> every-other month,  </a:t>
            </a:r>
            <a:r>
              <a:rPr lang="en-CA" dirty="0"/>
              <a:t>with the exception of the summer field season (</a:t>
            </a:r>
            <a:r>
              <a:rPr lang="en-CA" dirty="0" smtClean="0"/>
              <a:t>June-August) &gt; additional if required</a:t>
            </a:r>
          </a:p>
          <a:p>
            <a:r>
              <a:rPr lang="en-CA" dirty="0" smtClean="0"/>
              <a:t>Face-to-face </a:t>
            </a:r>
            <a:r>
              <a:rPr lang="en-CA" dirty="0"/>
              <a:t>meetings </a:t>
            </a:r>
            <a:r>
              <a:rPr lang="en-CA" dirty="0" smtClean="0"/>
              <a:t>during </a:t>
            </a:r>
            <a:r>
              <a:rPr lang="en-CA" dirty="0"/>
              <a:t>the Arctic Observing Summit (AOS), a meeting hosted by SAON and </a:t>
            </a:r>
            <a:r>
              <a:rPr lang="en-CA" dirty="0" smtClean="0"/>
              <a:t>IASC </a:t>
            </a:r>
            <a:endParaRPr lang="en-CA" dirty="0" smtClean="0"/>
          </a:p>
          <a:p>
            <a:r>
              <a:rPr lang="en-CA" dirty="0" smtClean="0"/>
              <a:t>&gt; </a:t>
            </a:r>
            <a:r>
              <a:rPr lang="en-CA" dirty="0" smtClean="0"/>
              <a:t>Additional </a:t>
            </a:r>
            <a:r>
              <a:rPr lang="en-CA" dirty="0"/>
              <a:t>face to face meetings </a:t>
            </a:r>
            <a:r>
              <a:rPr lang="en-CA" dirty="0" smtClean="0"/>
              <a:t>with </a:t>
            </a:r>
            <a:r>
              <a:rPr lang="en-CA" dirty="0"/>
              <a:t>opportunistic </a:t>
            </a:r>
            <a:r>
              <a:rPr lang="en-CA" dirty="0" smtClean="0"/>
              <a:t>gatherings/conferences</a:t>
            </a:r>
            <a:r>
              <a:rPr lang="fi-FI" dirty="0" smtClean="0"/>
              <a:t> </a:t>
            </a:r>
          </a:p>
          <a:p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8" r="20563"/>
          <a:stretch/>
        </p:blipFill>
        <p:spPr>
          <a:xfrm>
            <a:off x="6267717" y="0"/>
            <a:ext cx="5924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1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CON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ToR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Tasks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activities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730" y="1792673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CA" dirty="0" smtClean="0"/>
              <a:t>Advising </a:t>
            </a:r>
            <a:r>
              <a:rPr lang="en-CA" dirty="0"/>
              <a:t>the SAON Board on co-ordination/collaboration of Arctic observing activities </a:t>
            </a:r>
            <a:r>
              <a:rPr lang="en-CA" dirty="0" smtClean="0"/>
              <a:t> </a:t>
            </a:r>
          </a:p>
          <a:p>
            <a:r>
              <a:rPr lang="en-CA" dirty="0"/>
              <a:t>Coordination and support of the </a:t>
            </a:r>
            <a:r>
              <a:rPr lang="da-DK" dirty="0"/>
              <a:t>relationship between CON and national SAON committees</a:t>
            </a:r>
          </a:p>
          <a:p>
            <a:r>
              <a:rPr lang="en-CA" dirty="0"/>
              <a:t>Supporting Arctic observational assets (project, programs, platforms, networks)</a:t>
            </a:r>
            <a:r>
              <a:rPr lang="fi-FI" dirty="0"/>
              <a:t> </a:t>
            </a:r>
            <a:r>
              <a:rPr lang="en-CA" dirty="0"/>
              <a:t>via participatory engagement (e.g. inventories, meetings, events and workshops) and where possible with resources</a:t>
            </a:r>
            <a:endParaRPr lang="fi-FI" dirty="0"/>
          </a:p>
          <a:p>
            <a:r>
              <a:rPr lang="fi-FI" dirty="0" err="1" smtClean="0"/>
              <a:t>Bring</a:t>
            </a:r>
            <a:r>
              <a:rPr lang="fi-FI" dirty="0" smtClean="0"/>
              <a:t> </a:t>
            </a:r>
            <a:r>
              <a:rPr lang="fi-FI" dirty="0" err="1"/>
              <a:t>networks</a:t>
            </a:r>
            <a:r>
              <a:rPr lang="fi-FI" dirty="0"/>
              <a:t> </a:t>
            </a:r>
            <a:r>
              <a:rPr lang="fi-FI" dirty="0" err="1"/>
              <a:t>together</a:t>
            </a:r>
            <a:r>
              <a:rPr lang="fi-FI" dirty="0"/>
              <a:t> </a:t>
            </a:r>
            <a:r>
              <a:rPr lang="fi-FI" dirty="0" err="1"/>
              <a:t>across</a:t>
            </a:r>
            <a:r>
              <a:rPr lang="fi-FI" dirty="0"/>
              <a:t> </a:t>
            </a:r>
            <a:r>
              <a:rPr lang="fi-FI" dirty="0" err="1"/>
              <a:t>domains</a:t>
            </a:r>
            <a:r>
              <a:rPr lang="fi-FI" dirty="0"/>
              <a:t> (</a:t>
            </a:r>
            <a:r>
              <a:rPr lang="fi-FI" dirty="0" err="1"/>
              <a:t>marine</a:t>
            </a:r>
            <a:r>
              <a:rPr lang="fi-FI" dirty="0"/>
              <a:t>, </a:t>
            </a:r>
            <a:r>
              <a:rPr lang="fi-FI" dirty="0" err="1"/>
              <a:t>atmospheric</a:t>
            </a:r>
            <a:r>
              <a:rPr lang="fi-FI" dirty="0"/>
              <a:t>, </a:t>
            </a:r>
            <a:r>
              <a:rPr lang="fi-FI" dirty="0" err="1"/>
              <a:t>terrestrial</a:t>
            </a:r>
            <a:r>
              <a:rPr lang="fi-FI" dirty="0"/>
              <a:t>) </a:t>
            </a:r>
            <a:endParaRPr lang="fi-FI" dirty="0" smtClean="0"/>
          </a:p>
          <a:p>
            <a:r>
              <a:rPr lang="en-CA" dirty="0" smtClean="0"/>
              <a:t>Facilitating </a:t>
            </a:r>
            <a:r>
              <a:rPr lang="en-CA" dirty="0"/>
              <a:t>the sharing of best practises </a:t>
            </a:r>
            <a:r>
              <a:rPr lang="en-CA" dirty="0" smtClean="0"/>
              <a:t>&gt; topics asked from the networks, e.g. observing technologies!  </a:t>
            </a:r>
            <a:endParaRPr lang="fi-FI" dirty="0"/>
          </a:p>
          <a:p>
            <a:r>
              <a:rPr lang="en-CA" dirty="0" smtClean="0"/>
              <a:t>Working </a:t>
            </a:r>
            <a:r>
              <a:rPr lang="en-CA" dirty="0"/>
              <a:t>with the partner SAON committee, Arctic Data Committee (ADC)  on common strategies, meetings and products </a:t>
            </a:r>
            <a:r>
              <a:rPr lang="fi-FI" dirty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452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CON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ToR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Tasks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activities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cont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Participating and supporting inventory requests/needs for Arctic Council -relevant themes. Ensure engagement and linkages with inventory activities carried out by the Arctic Council Working Groups </a:t>
            </a:r>
            <a:r>
              <a:rPr lang="fi-FI" dirty="0"/>
              <a:t> </a:t>
            </a:r>
          </a:p>
          <a:p>
            <a:r>
              <a:rPr lang="en-CA" dirty="0" smtClean="0"/>
              <a:t>Promotion </a:t>
            </a:r>
            <a:r>
              <a:rPr lang="en-CA" dirty="0"/>
              <a:t>and inclusion of community-based monitoring within the arctic observing activities within SAON </a:t>
            </a:r>
            <a:endParaRPr lang="fi-FI" dirty="0"/>
          </a:p>
          <a:p>
            <a:pPr lvl="0"/>
            <a:r>
              <a:rPr lang="en-CA" dirty="0" smtClean="0"/>
              <a:t>Work </a:t>
            </a:r>
            <a:r>
              <a:rPr lang="en-CA" dirty="0"/>
              <a:t>on best practices for the utilization of traditional and community-based knowledge in arctic observing </a:t>
            </a:r>
            <a:endParaRPr lang="fi-FI" dirty="0"/>
          </a:p>
          <a:p>
            <a:pPr lvl="0"/>
            <a:r>
              <a:rPr lang="en-CA" dirty="0" smtClean="0"/>
              <a:t>Developing </a:t>
            </a:r>
            <a:r>
              <a:rPr lang="en-CA" dirty="0"/>
              <a:t>partnerships with other initiatives (e.g. WMO´s Global Cryosphere Watch (GCI), GEO Cold Regions Initiative (GEOCRI) by membership, </a:t>
            </a:r>
            <a:r>
              <a:rPr lang="en-CA" dirty="0" smtClean="0"/>
              <a:t>and joint meetings, activities and </a:t>
            </a:r>
            <a:r>
              <a:rPr lang="en-CA" dirty="0"/>
              <a:t>products </a:t>
            </a:r>
            <a:r>
              <a:rPr lang="en-CA" dirty="0" smtClean="0"/>
              <a:t> </a:t>
            </a:r>
          </a:p>
          <a:p>
            <a:pPr lvl="0"/>
            <a:r>
              <a:rPr lang="en-CA" dirty="0" smtClean="0"/>
              <a:t>Lobbying for the sustainability of observing networks on various stakeholder levels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9045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-355" r="1737" b="355"/>
          <a:stretch/>
        </p:blipFill>
        <p:spPr>
          <a:xfrm>
            <a:off x="0" y="-57665"/>
            <a:ext cx="12183762" cy="94025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417"/>
            <a:ext cx="10515600" cy="1325563"/>
          </a:xfrm>
        </p:spPr>
        <p:txBody>
          <a:bodyPr/>
          <a:lstStyle/>
          <a:p>
            <a:r>
              <a:rPr lang="fi-FI" b="1" dirty="0" err="1" smtClean="0">
                <a:solidFill>
                  <a:schemeClr val="bg1"/>
                </a:solidFill>
              </a:rPr>
              <a:t>Work</a:t>
            </a:r>
            <a:r>
              <a:rPr lang="fi-FI" b="1" dirty="0" smtClean="0">
                <a:solidFill>
                  <a:schemeClr val="bg1"/>
                </a:solidFill>
              </a:rPr>
              <a:t> Plan</a:t>
            </a:r>
            <a:endParaRPr lang="fi-FI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169" y="1398235"/>
            <a:ext cx="10515600" cy="2680472"/>
          </a:xfrm>
        </p:spPr>
        <p:txBody>
          <a:bodyPr/>
          <a:lstStyle/>
          <a:p>
            <a:r>
              <a:rPr lang="en-CA" dirty="0" smtClean="0">
                <a:solidFill>
                  <a:schemeClr val="bg1"/>
                </a:solidFill>
              </a:rPr>
              <a:t>Follows the two-year AC chairmanship period &gt; </a:t>
            </a:r>
            <a:r>
              <a:rPr lang="fi-FI" dirty="0" err="1" smtClean="0">
                <a:solidFill>
                  <a:schemeClr val="bg1"/>
                </a:solidFill>
              </a:rPr>
              <a:t>now</a:t>
            </a:r>
            <a:r>
              <a:rPr lang="fi-FI" dirty="0" smtClean="0">
                <a:solidFill>
                  <a:schemeClr val="bg1"/>
                </a:solidFill>
              </a:rPr>
              <a:t> </a:t>
            </a:r>
            <a:r>
              <a:rPr lang="fi-FI" dirty="0" err="1" smtClean="0">
                <a:solidFill>
                  <a:schemeClr val="bg1"/>
                </a:solidFill>
              </a:rPr>
              <a:t>being</a:t>
            </a:r>
            <a:r>
              <a:rPr lang="fi-FI" dirty="0" smtClean="0">
                <a:solidFill>
                  <a:schemeClr val="bg1"/>
                </a:solidFill>
              </a:rPr>
              <a:t> </a:t>
            </a:r>
            <a:r>
              <a:rPr lang="fi-FI" dirty="0" err="1" smtClean="0">
                <a:solidFill>
                  <a:schemeClr val="bg1"/>
                </a:solidFill>
              </a:rPr>
              <a:t>developed</a:t>
            </a:r>
            <a:r>
              <a:rPr lang="fi-FI" dirty="0" smtClean="0">
                <a:solidFill>
                  <a:schemeClr val="bg1"/>
                </a:solidFill>
              </a:rPr>
              <a:t> for </a:t>
            </a:r>
            <a:r>
              <a:rPr lang="fi-FI" dirty="0" err="1" smtClean="0">
                <a:solidFill>
                  <a:schemeClr val="bg1"/>
                </a:solidFill>
              </a:rPr>
              <a:t>the</a:t>
            </a:r>
            <a:r>
              <a:rPr lang="fi-FI" dirty="0" smtClean="0">
                <a:solidFill>
                  <a:schemeClr val="bg1"/>
                </a:solidFill>
              </a:rPr>
              <a:t> 2017-2019 </a:t>
            </a:r>
            <a:r>
              <a:rPr lang="fi-FI" dirty="0" err="1" smtClean="0">
                <a:solidFill>
                  <a:schemeClr val="bg1"/>
                </a:solidFill>
              </a:rPr>
              <a:t>Finnish</a:t>
            </a:r>
            <a:r>
              <a:rPr lang="fi-FI" dirty="0" smtClean="0">
                <a:solidFill>
                  <a:schemeClr val="bg1"/>
                </a:solidFill>
              </a:rPr>
              <a:t> AC </a:t>
            </a:r>
            <a:r>
              <a:rPr lang="fi-FI" dirty="0" err="1" smtClean="0">
                <a:solidFill>
                  <a:schemeClr val="bg1"/>
                </a:solidFill>
              </a:rPr>
              <a:t>chairmanship</a:t>
            </a:r>
            <a:r>
              <a:rPr lang="fi-FI" dirty="0" smtClean="0">
                <a:solidFill>
                  <a:schemeClr val="bg1"/>
                </a:solidFill>
              </a:rPr>
              <a:t>   </a:t>
            </a:r>
          </a:p>
          <a:p>
            <a:pPr lvl="1"/>
            <a:r>
              <a:rPr lang="fi-FI" dirty="0" err="1" smtClean="0">
                <a:solidFill>
                  <a:schemeClr val="bg1"/>
                </a:solidFill>
              </a:rPr>
              <a:t>Developed</a:t>
            </a:r>
            <a:r>
              <a:rPr lang="fi-FI" dirty="0" smtClean="0">
                <a:solidFill>
                  <a:schemeClr val="bg1"/>
                </a:solidFill>
              </a:rPr>
              <a:t> </a:t>
            </a:r>
            <a:r>
              <a:rPr lang="fi-FI" dirty="0" err="1" smtClean="0">
                <a:solidFill>
                  <a:schemeClr val="bg1"/>
                </a:solidFill>
              </a:rPr>
              <a:t>by</a:t>
            </a:r>
            <a:r>
              <a:rPr lang="fi-FI" dirty="0" smtClean="0">
                <a:solidFill>
                  <a:schemeClr val="bg1"/>
                </a:solidFill>
              </a:rPr>
              <a:t> SAON CON, </a:t>
            </a:r>
            <a:r>
              <a:rPr lang="fi-FI" dirty="0" err="1" smtClean="0">
                <a:solidFill>
                  <a:schemeClr val="bg1"/>
                </a:solidFill>
              </a:rPr>
              <a:t>accepted</a:t>
            </a:r>
            <a:r>
              <a:rPr lang="fi-FI" dirty="0" smtClean="0">
                <a:solidFill>
                  <a:schemeClr val="bg1"/>
                </a:solidFill>
              </a:rPr>
              <a:t> </a:t>
            </a:r>
            <a:r>
              <a:rPr lang="fi-FI" dirty="0" err="1" smtClean="0">
                <a:solidFill>
                  <a:schemeClr val="bg1"/>
                </a:solidFill>
              </a:rPr>
              <a:t>by</a:t>
            </a:r>
            <a:r>
              <a:rPr lang="fi-FI" dirty="0" smtClean="0">
                <a:solidFill>
                  <a:schemeClr val="bg1"/>
                </a:solidFill>
              </a:rPr>
              <a:t> </a:t>
            </a:r>
            <a:r>
              <a:rPr lang="fi-FI" dirty="0" err="1" smtClean="0">
                <a:solidFill>
                  <a:schemeClr val="bg1"/>
                </a:solidFill>
              </a:rPr>
              <a:t>the</a:t>
            </a:r>
            <a:r>
              <a:rPr lang="fi-FI" dirty="0" smtClean="0">
                <a:solidFill>
                  <a:schemeClr val="bg1"/>
                </a:solidFill>
              </a:rPr>
              <a:t> SAON Board</a:t>
            </a:r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Consists of Tasks and related Activities, Milestones and Deliverables </a:t>
            </a:r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 Next draft under development for CON meeting on 20</a:t>
            </a:r>
            <a:r>
              <a:rPr lang="en-CA" baseline="30000" dirty="0" smtClean="0">
                <a:solidFill>
                  <a:schemeClr val="bg1"/>
                </a:solidFill>
              </a:rPr>
              <a:t>th</a:t>
            </a:r>
            <a:r>
              <a:rPr lang="en-CA" dirty="0" smtClean="0">
                <a:solidFill>
                  <a:schemeClr val="bg1"/>
                </a:solidFill>
              </a:rPr>
              <a:t> April </a:t>
            </a: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246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>
                <a:solidFill>
                  <a:schemeClr val="accent1">
                    <a:lumMod val="50000"/>
                  </a:schemeClr>
                </a:solidFill>
              </a:rPr>
              <a:t>Work</a:t>
            </a:r>
            <a:r>
              <a:rPr lang="fi-FI" b="1" dirty="0" smtClean="0">
                <a:solidFill>
                  <a:schemeClr val="accent1">
                    <a:lumMod val="50000"/>
                  </a:schemeClr>
                </a:solidFill>
              </a:rPr>
              <a:t> Plan 2017-2019</a:t>
            </a:r>
            <a:endParaRPr lang="fi-FI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7141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fi-FI" sz="3300" dirty="0" err="1" smtClean="0"/>
              <a:t>Bring</a:t>
            </a:r>
            <a:r>
              <a:rPr lang="fi-FI" sz="3300" dirty="0" smtClean="0"/>
              <a:t> </a:t>
            </a:r>
            <a:r>
              <a:rPr lang="fi-FI" sz="3300" dirty="0" err="1" smtClean="0"/>
              <a:t>the</a:t>
            </a:r>
            <a:r>
              <a:rPr lang="fi-FI" sz="3300" dirty="0" smtClean="0"/>
              <a:t> </a:t>
            </a:r>
            <a:r>
              <a:rPr lang="fi-FI" sz="3300" dirty="0" err="1" smtClean="0"/>
              <a:t>networks</a:t>
            </a:r>
            <a:r>
              <a:rPr lang="fi-FI" sz="3300" dirty="0" smtClean="0"/>
              <a:t> and </a:t>
            </a:r>
            <a:r>
              <a:rPr lang="fi-FI" sz="3300" dirty="0" err="1" smtClean="0"/>
              <a:t>observations</a:t>
            </a:r>
            <a:r>
              <a:rPr lang="fi-FI" sz="3300" dirty="0" smtClean="0"/>
              <a:t> </a:t>
            </a:r>
            <a:r>
              <a:rPr lang="fi-FI" sz="3300" dirty="0" err="1" smtClean="0"/>
              <a:t>together</a:t>
            </a:r>
            <a:endParaRPr lang="fi-FI" sz="3300" dirty="0" smtClean="0"/>
          </a:p>
          <a:p>
            <a:pPr lvl="1"/>
            <a:r>
              <a:rPr lang="fi-FI" sz="3300" dirty="0" err="1" smtClean="0"/>
              <a:t>Meetings</a:t>
            </a:r>
            <a:r>
              <a:rPr lang="fi-FI" sz="3300" dirty="0" smtClean="0"/>
              <a:t>, </a:t>
            </a:r>
            <a:r>
              <a:rPr lang="fi-FI" sz="3300" dirty="0" err="1" smtClean="0"/>
              <a:t>workshops</a:t>
            </a:r>
            <a:r>
              <a:rPr lang="fi-FI" sz="3300" dirty="0" smtClean="0"/>
              <a:t>, </a:t>
            </a:r>
            <a:r>
              <a:rPr lang="fi-FI" sz="3300" dirty="0" err="1" smtClean="0"/>
              <a:t>joint</a:t>
            </a:r>
            <a:r>
              <a:rPr lang="fi-FI" sz="3300" dirty="0" smtClean="0"/>
              <a:t> </a:t>
            </a:r>
            <a:r>
              <a:rPr lang="fi-FI" sz="3300" dirty="0" err="1" smtClean="0"/>
              <a:t>sessions</a:t>
            </a:r>
            <a:r>
              <a:rPr lang="fi-FI" sz="3300" dirty="0" smtClean="0"/>
              <a:t> in </a:t>
            </a:r>
            <a:r>
              <a:rPr lang="fi-FI" sz="3300" dirty="0" err="1" smtClean="0"/>
              <a:t>congressess</a:t>
            </a:r>
            <a:r>
              <a:rPr lang="fi-FI" sz="3300" dirty="0" smtClean="0"/>
              <a:t>…</a:t>
            </a:r>
            <a:endParaRPr lang="fi-FI" sz="3300" dirty="0"/>
          </a:p>
          <a:p>
            <a:r>
              <a:rPr lang="fi-FI" sz="3300" dirty="0" err="1" smtClean="0"/>
              <a:t>Contribute</a:t>
            </a:r>
            <a:r>
              <a:rPr lang="fi-FI" sz="3300" dirty="0" smtClean="0"/>
              <a:t> to Inventory </a:t>
            </a:r>
            <a:r>
              <a:rPr lang="fi-FI" sz="3300" dirty="0"/>
              <a:t>of </a:t>
            </a:r>
            <a:r>
              <a:rPr lang="fi-FI" sz="3300" dirty="0" err="1"/>
              <a:t>observational</a:t>
            </a:r>
            <a:r>
              <a:rPr lang="fi-FI" sz="3300" dirty="0"/>
              <a:t> </a:t>
            </a:r>
            <a:r>
              <a:rPr lang="fi-FI" sz="3300" dirty="0" err="1"/>
              <a:t>assetts</a:t>
            </a:r>
            <a:r>
              <a:rPr lang="fi-FI" sz="3300" dirty="0"/>
              <a:t>, </a:t>
            </a:r>
            <a:r>
              <a:rPr lang="fi-FI" sz="3300" dirty="0" err="1"/>
              <a:t>programs</a:t>
            </a:r>
            <a:r>
              <a:rPr lang="fi-FI" sz="3300" dirty="0"/>
              <a:t>, </a:t>
            </a:r>
            <a:r>
              <a:rPr lang="fi-FI" sz="3300" dirty="0" err="1"/>
              <a:t>projects</a:t>
            </a:r>
            <a:r>
              <a:rPr lang="fi-FI" sz="3300" dirty="0"/>
              <a:t>, </a:t>
            </a:r>
            <a:r>
              <a:rPr lang="fi-FI" sz="3300" dirty="0" err="1"/>
              <a:t>platforms</a:t>
            </a:r>
            <a:r>
              <a:rPr lang="fi-FI" sz="3300" dirty="0"/>
              <a:t> and </a:t>
            </a:r>
            <a:r>
              <a:rPr lang="fi-FI" sz="3300" dirty="0" err="1"/>
              <a:t>networks</a:t>
            </a:r>
            <a:r>
              <a:rPr lang="fi-FI" sz="3300" dirty="0"/>
              <a:t> (</a:t>
            </a:r>
            <a:r>
              <a:rPr lang="fi-FI" sz="3300" dirty="0" err="1"/>
              <a:t>part</a:t>
            </a:r>
            <a:r>
              <a:rPr lang="fi-FI" sz="3300" dirty="0"/>
              <a:t> of EU-</a:t>
            </a:r>
            <a:r>
              <a:rPr lang="fi-FI" sz="3300" dirty="0" err="1"/>
              <a:t>PolarNet</a:t>
            </a:r>
            <a:r>
              <a:rPr lang="fi-FI" sz="3300" dirty="0"/>
              <a:t> </a:t>
            </a:r>
            <a:r>
              <a:rPr lang="fi-FI" sz="3300" dirty="0" err="1"/>
              <a:t>Task</a:t>
            </a:r>
            <a:r>
              <a:rPr lang="fi-FI" sz="3300" dirty="0"/>
              <a:t> 2.3 </a:t>
            </a:r>
            <a:r>
              <a:rPr lang="en-US" sz="3300" dirty="0" err="1"/>
              <a:t>Optimisation</a:t>
            </a:r>
            <a:r>
              <a:rPr lang="en-US" sz="3300" dirty="0"/>
              <a:t> of existing monitoring and modelling </a:t>
            </a:r>
            <a:r>
              <a:rPr lang="en-US" sz="3300" dirty="0" err="1"/>
              <a:t>programmes</a:t>
            </a:r>
            <a:r>
              <a:rPr lang="en-US" sz="3300" dirty="0"/>
              <a:t>)</a:t>
            </a:r>
            <a:endParaRPr lang="fi-FI" sz="3300" dirty="0"/>
          </a:p>
          <a:p>
            <a:r>
              <a:rPr lang="fi-FI" sz="3300" dirty="0" err="1" smtClean="0"/>
              <a:t>Developing</a:t>
            </a:r>
            <a:r>
              <a:rPr lang="fi-FI" sz="3300" dirty="0" smtClean="0"/>
              <a:t> </a:t>
            </a:r>
            <a:r>
              <a:rPr lang="fi-FI" sz="3300" dirty="0" err="1" smtClean="0"/>
              <a:t>best</a:t>
            </a:r>
            <a:r>
              <a:rPr lang="fi-FI" sz="3300" dirty="0" smtClean="0"/>
              <a:t> </a:t>
            </a:r>
            <a:r>
              <a:rPr lang="fi-FI" sz="3300" dirty="0" err="1" smtClean="0"/>
              <a:t>practises</a:t>
            </a:r>
            <a:r>
              <a:rPr lang="fi-FI" sz="3300" dirty="0" smtClean="0"/>
              <a:t> </a:t>
            </a:r>
            <a:r>
              <a:rPr lang="fi-FI" sz="3300" dirty="0"/>
              <a:t>for SAON Networks &gt; </a:t>
            </a:r>
            <a:r>
              <a:rPr lang="fi-FI" sz="3300" dirty="0" err="1"/>
              <a:t>inquiry</a:t>
            </a:r>
            <a:r>
              <a:rPr lang="fi-FI" sz="3300" dirty="0"/>
              <a:t> of </a:t>
            </a:r>
            <a:r>
              <a:rPr lang="fi-FI" sz="3300" dirty="0" err="1"/>
              <a:t>topics</a:t>
            </a:r>
            <a:r>
              <a:rPr lang="fi-FI" sz="3300" dirty="0"/>
              <a:t> </a:t>
            </a:r>
            <a:r>
              <a:rPr lang="fi-FI" sz="3300" dirty="0" err="1"/>
              <a:t>from</a:t>
            </a:r>
            <a:r>
              <a:rPr lang="fi-FI" sz="3300" dirty="0"/>
              <a:t> </a:t>
            </a:r>
            <a:r>
              <a:rPr lang="fi-FI" sz="3300" dirty="0" err="1" smtClean="0"/>
              <a:t>networks</a:t>
            </a:r>
            <a:r>
              <a:rPr lang="fi-FI" sz="3300" dirty="0" smtClean="0"/>
              <a:t>, </a:t>
            </a:r>
            <a:r>
              <a:rPr lang="en-CA" sz="3300" dirty="0"/>
              <a:t>e.g. observing technologies</a:t>
            </a:r>
            <a:endParaRPr lang="fi-FI" sz="3300" dirty="0" smtClean="0"/>
          </a:p>
          <a:p>
            <a:r>
              <a:rPr lang="fi-FI" sz="3300" dirty="0" smtClean="0"/>
              <a:t>GEO </a:t>
            </a:r>
            <a:r>
              <a:rPr lang="fi-FI" sz="3300" dirty="0" err="1"/>
              <a:t>Cold</a:t>
            </a:r>
            <a:r>
              <a:rPr lang="fi-FI" sz="3300" dirty="0"/>
              <a:t> </a:t>
            </a:r>
            <a:r>
              <a:rPr lang="fi-FI" sz="3300" dirty="0" err="1"/>
              <a:t>Regions</a:t>
            </a:r>
            <a:r>
              <a:rPr lang="fi-FI" sz="3300" dirty="0"/>
              <a:t> </a:t>
            </a:r>
            <a:r>
              <a:rPr lang="fi-FI" sz="3300" dirty="0" err="1"/>
              <a:t>Initiative</a:t>
            </a:r>
            <a:r>
              <a:rPr lang="fi-FI" sz="3300" dirty="0"/>
              <a:t> </a:t>
            </a:r>
            <a:r>
              <a:rPr lang="en-GB" sz="3300" dirty="0"/>
              <a:t>(jointly with SAON ADC)</a:t>
            </a:r>
            <a:endParaRPr lang="fi-FI" sz="3300" dirty="0"/>
          </a:p>
          <a:p>
            <a:pPr lvl="1"/>
            <a:r>
              <a:rPr lang="en-GB" sz="3300" dirty="0"/>
              <a:t>Support SAON as the Arctic extension to GEOSS</a:t>
            </a:r>
          </a:p>
          <a:p>
            <a:pPr lvl="1"/>
            <a:r>
              <a:rPr lang="en-GB" sz="3300" dirty="0"/>
              <a:t>GEO Community Portal Development </a:t>
            </a:r>
          </a:p>
          <a:p>
            <a:pPr lvl="1"/>
            <a:r>
              <a:rPr lang="en-GB" sz="3300" dirty="0"/>
              <a:t>Activities 2.1, 2.2., 3.2 related to infrastructures and ECRVs </a:t>
            </a:r>
            <a:endParaRPr lang="fi-FI" sz="3300" dirty="0"/>
          </a:p>
          <a:p>
            <a:r>
              <a:rPr lang="fi-FI" sz="3300" dirty="0" err="1" smtClean="0"/>
              <a:t>Contribute</a:t>
            </a:r>
            <a:r>
              <a:rPr lang="fi-FI" sz="3300" dirty="0" smtClean="0"/>
              <a:t> </a:t>
            </a:r>
            <a:r>
              <a:rPr lang="fi-FI" sz="3300" dirty="0"/>
              <a:t>to </a:t>
            </a:r>
            <a:r>
              <a:rPr lang="en-GB" sz="3300" dirty="0"/>
              <a:t>WMO Rolling Review of Requirements (RRR)</a:t>
            </a:r>
            <a:endParaRPr lang="fi-FI" sz="33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388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213" y="56982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i-FI" sz="6600" b="1" dirty="0" err="1" smtClean="0">
                <a:solidFill>
                  <a:schemeClr val="accent1">
                    <a:lumMod val="50000"/>
                  </a:schemeClr>
                </a:solidFill>
              </a:rPr>
              <a:t>Thank</a:t>
            </a:r>
            <a:r>
              <a:rPr lang="fi-FI" sz="6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6600" b="1" dirty="0" err="1" smtClean="0">
                <a:solidFill>
                  <a:schemeClr val="accent1">
                    <a:lumMod val="50000"/>
                  </a:schemeClr>
                </a:solidFill>
              </a:rPr>
              <a:t>You</a:t>
            </a:r>
            <a:r>
              <a:rPr lang="fi-FI" sz="6600" b="1" dirty="0" smtClean="0">
                <a:solidFill>
                  <a:schemeClr val="accent1">
                    <a:lumMod val="50000"/>
                  </a:schemeClr>
                </a:solidFill>
              </a:rPr>
              <a:t>! </a:t>
            </a:r>
            <a:endParaRPr lang="fi-FI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Kuvahaun tulos haulle snowflak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563" y="1817387"/>
            <a:ext cx="3880901" cy="388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93341" y="570124"/>
            <a:ext cx="8921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i-FI" dirty="0"/>
          </a:p>
          <a:p>
            <a:pPr algn="ctr"/>
            <a:r>
              <a:rPr lang="fi-FI" b="1" dirty="0" err="1">
                <a:solidFill>
                  <a:schemeClr val="accent1">
                    <a:lumMod val="50000"/>
                  </a:schemeClr>
                </a:solidFill>
              </a:rPr>
              <a:t>Contact</a:t>
            </a:r>
            <a:r>
              <a:rPr lang="fi-FI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fi-FI" dirty="0"/>
              <a:t> </a:t>
            </a:r>
            <a:r>
              <a:rPr lang="fi-FI" dirty="0" smtClean="0">
                <a:hlinkClick r:id="rId3"/>
              </a:rPr>
              <a:t>lisa.loseto@dfo-mpo.gc.ca</a:t>
            </a:r>
            <a:r>
              <a:rPr lang="fi-FI" dirty="0" smtClean="0"/>
              <a:t> , </a:t>
            </a:r>
            <a:r>
              <a:rPr lang="fi-FI" dirty="0" smtClean="0">
                <a:hlinkClick r:id="rId4"/>
              </a:rPr>
              <a:t>hannele.savela@oulu.fi</a:t>
            </a:r>
            <a:r>
              <a:rPr lang="fi-FI" dirty="0"/>
              <a:t>, </a:t>
            </a:r>
            <a:r>
              <a:rPr lang="fi-FI" dirty="0" err="1">
                <a:hlinkClick r:id="rId5"/>
              </a:rPr>
              <a:t>jan.rene.larsen@amap.no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610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723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SAON Committee on Observations and Networks (SAON CON)  </vt:lpstr>
      <vt:lpstr>Objective   </vt:lpstr>
      <vt:lpstr>Goals</vt:lpstr>
      <vt:lpstr>Current activities</vt:lpstr>
      <vt:lpstr>CON ToR: Structure</vt:lpstr>
      <vt:lpstr>CON ToR: Meetings </vt:lpstr>
      <vt:lpstr>CON ToR: Tasks and activities</vt:lpstr>
      <vt:lpstr>CON ToR: Tasks and activities, cont </vt:lpstr>
      <vt:lpstr>Work Plan</vt:lpstr>
      <vt:lpstr>Work Plan 2017-2019</vt:lpstr>
      <vt:lpstr>Thank You! </vt:lpstr>
    </vt:vector>
  </TitlesOfParts>
  <Company>Oulun yliopisto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SAON Committee on Observations and Networks (SAON CON)  GEO Cold Regions Initiative</dc:title>
  <dc:creator>Hannele Savela</dc:creator>
  <cp:lastModifiedBy>Hannele Savela</cp:lastModifiedBy>
  <cp:revision>110</cp:revision>
  <dcterms:created xsi:type="dcterms:W3CDTF">2017-03-20T13:04:27Z</dcterms:created>
  <dcterms:modified xsi:type="dcterms:W3CDTF">2017-04-07T05:08:59Z</dcterms:modified>
</cp:coreProperties>
</file>