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F0D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7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5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13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87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4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02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7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62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06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81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7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8F7C6-B19C-467B-948B-5406456F24C6}" type="datetimeFigureOut">
              <a:rPr lang="en-US" smtClean="0"/>
              <a:t>10/4/18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529D-ED25-4CE7-8569-AC0BD8BDA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0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108"/>
          <p:cNvSpPr txBox="1"/>
          <p:nvPr/>
        </p:nvSpPr>
        <p:spPr>
          <a:xfrm>
            <a:off x="3688111" y="-147223"/>
            <a:ext cx="8472005" cy="715089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/>
              <a:t>Federal Agencies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078692" y="582242"/>
            <a:ext cx="7091142" cy="592502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/>
              <a:t>Interagency Bodies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54487" y="4087503"/>
            <a:ext cx="2763635" cy="163449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International Bodies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97168" y="2203956"/>
            <a:ext cx="7072666" cy="469915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/>
              <a:t>IARPC (Principals)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6384" y="4566714"/>
            <a:ext cx="931025" cy="71508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SAON-AOS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6299" y="4626732"/>
            <a:ext cx="641890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GEO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5600" y="5202156"/>
            <a:ext cx="782793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GCW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8692" y="3976263"/>
            <a:ext cx="7091141" cy="263173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/>
              <a:t>IARPC </a:t>
            </a:r>
          </a:p>
          <a:p>
            <a:pPr algn="r"/>
            <a:r>
              <a:rPr lang="en-US" dirty="0"/>
              <a:t>Collaborations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087450" y="2953772"/>
            <a:ext cx="7072666" cy="105269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/>
              <a:t>IARPC </a:t>
            </a:r>
          </a:p>
          <a:p>
            <a:pPr algn="r"/>
            <a:r>
              <a:rPr lang="en-US" dirty="0"/>
              <a:t>Staff Group</a:t>
            </a:r>
          </a:p>
          <a:p>
            <a:pPr algn="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906724" y="4496125"/>
            <a:ext cx="663827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GRA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5603" y="4048622"/>
            <a:ext cx="5372678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600" dirty="0"/>
              <a:t>Environmental </a:t>
            </a:r>
          </a:p>
          <a:p>
            <a:pPr algn="r"/>
            <a:r>
              <a:rPr lang="en-US" sz="1600" dirty="0"/>
              <a:t>Intelligence</a:t>
            </a:r>
          </a:p>
          <a:p>
            <a:pPr algn="r"/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5608325" y="5892313"/>
            <a:ext cx="147273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Health &amp; Wellbeing Team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51722" y="5892313"/>
            <a:ext cx="147273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Atmosphere Team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95119" y="5886070"/>
            <a:ext cx="147273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Sea Ice </a:t>
            </a:r>
          </a:p>
          <a:p>
            <a:r>
              <a:rPr lang="en-US" sz="1400" dirty="0"/>
              <a:t>Team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29511" y="5886070"/>
            <a:ext cx="1552401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Marine Ecosystems Team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45905" y="5174993"/>
            <a:ext cx="147273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Terrestrial Ecosystem Team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80298" y="5164892"/>
            <a:ext cx="147273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Permafrost Team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09852" y="5164892"/>
            <a:ext cx="147273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Coastal Resilience Team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54703" y="801413"/>
            <a:ext cx="946958" cy="4086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US GEO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56323" y="1252215"/>
            <a:ext cx="1079952" cy="4086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COSTEM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47208" y="1252214"/>
            <a:ext cx="1079952" cy="4086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SOST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4106" y="3416973"/>
            <a:ext cx="3271750" cy="15834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  US AON</a:t>
            </a:r>
          </a:p>
          <a:p>
            <a:pPr algn="ctr"/>
            <a:endParaRPr lang="en-US" dirty="0"/>
          </a:p>
          <a:p>
            <a:pPr algn="ctr"/>
            <a:endParaRPr lang="en-US" sz="1700" dirty="0"/>
          </a:p>
          <a:p>
            <a:pPr algn="ctr"/>
            <a:endParaRPr lang="en-US" sz="1700" dirty="0"/>
          </a:p>
          <a:p>
            <a:pPr algn="ctr"/>
            <a:endParaRPr lang="en-US" sz="1700" dirty="0"/>
          </a:p>
        </p:txBody>
      </p:sp>
      <p:sp>
        <p:nvSpPr>
          <p:cNvPr id="10" name="TextBox 9"/>
          <p:cNvSpPr txBox="1"/>
          <p:nvPr/>
        </p:nvSpPr>
        <p:spPr>
          <a:xfrm>
            <a:off x="6348398" y="4258351"/>
            <a:ext cx="1064725" cy="64698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Data 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Sub-Team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3543" y="4246722"/>
            <a:ext cx="1106282" cy="6469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Observing Sub-Team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4487" y="5722245"/>
            <a:ext cx="2921279" cy="10215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International Partners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149791" y="5035355"/>
            <a:ext cx="658365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IASC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70490" y="6118550"/>
            <a:ext cx="519866" cy="4086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EU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6457" y="6298195"/>
            <a:ext cx="964923" cy="4086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Canada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28309" y="6106233"/>
            <a:ext cx="795042" cy="4086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Japan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58868" y="6322861"/>
            <a:ext cx="841296" cy="4086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1696" y="4264055"/>
            <a:ext cx="1079968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Modelling Sub-Team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1512" y="5188547"/>
            <a:ext cx="147273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Glaciers, </a:t>
            </a:r>
          </a:p>
          <a:p>
            <a:r>
              <a:rPr lang="en-US" sz="1400" dirty="0"/>
              <a:t>Sea Level Team</a:t>
            </a:r>
          </a:p>
        </p:txBody>
      </p:sp>
      <p:cxnSp>
        <p:nvCxnSpPr>
          <p:cNvPr id="51" name="Straight Arrow Connector 50"/>
          <p:cNvCxnSpPr>
            <a:stCxn id="7" idx="0"/>
            <a:endCxn id="28" idx="2"/>
          </p:cNvCxnSpPr>
          <p:nvPr/>
        </p:nvCxnSpPr>
        <p:spPr>
          <a:xfrm flipV="1">
            <a:off x="5289981" y="1660838"/>
            <a:ext cx="1206318" cy="1756135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7" idx="0"/>
            <a:endCxn id="27" idx="2"/>
          </p:cNvCxnSpPr>
          <p:nvPr/>
        </p:nvCxnSpPr>
        <p:spPr>
          <a:xfrm flipV="1">
            <a:off x="5289981" y="1210036"/>
            <a:ext cx="638201" cy="2206937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7" idx="1"/>
            <a:endCxn id="14" idx="3"/>
          </p:cNvCxnSpPr>
          <p:nvPr/>
        </p:nvCxnSpPr>
        <p:spPr>
          <a:xfrm flipH="1">
            <a:off x="2918122" y="4208679"/>
            <a:ext cx="735984" cy="696069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7" idx="1"/>
            <a:endCxn id="37" idx="3"/>
          </p:cNvCxnSpPr>
          <p:nvPr/>
        </p:nvCxnSpPr>
        <p:spPr>
          <a:xfrm flipH="1">
            <a:off x="3075766" y="4208679"/>
            <a:ext cx="578340" cy="2024344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54487" y="94089"/>
            <a:ext cx="3748339" cy="2656046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Draft Conceptual Map of the role of US AON as the national organizing body for Arctic observing, data, and strategic alignment both within USG and with outside partners (e.g. </a:t>
            </a:r>
            <a:r>
              <a:rPr lang="en-US">
                <a:solidFill>
                  <a:srgbClr val="00B050"/>
                </a:solidFill>
              </a:rPr>
              <a:t>SAON).</a:t>
            </a:r>
            <a:endParaRPr lang="en-US" sz="1400" dirty="0">
              <a:solidFill>
                <a:srgbClr val="00B050"/>
              </a:solidFill>
            </a:endParaRPr>
          </a:p>
          <a:p>
            <a:endParaRPr lang="en-US" sz="1400" dirty="0">
              <a:solidFill>
                <a:srgbClr val="00B050"/>
              </a:solidFill>
            </a:endParaRPr>
          </a:p>
          <a:p>
            <a:endParaRPr lang="en-US" sz="1400" dirty="0">
              <a:solidFill>
                <a:srgbClr val="00B050"/>
              </a:solidFill>
            </a:endParaRPr>
          </a:p>
          <a:p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4488" y="2446760"/>
            <a:ext cx="2669658" cy="16344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Other IARPC Partners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262522" y="2976123"/>
            <a:ext cx="946958" cy="40862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SoAK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1365188" y="2963790"/>
            <a:ext cx="1340539" cy="40862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Indigenous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95641" y="3471442"/>
            <a:ext cx="1107888" cy="40862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Industry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498581" y="3486807"/>
            <a:ext cx="675473" cy="40862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NGO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995011" y="3574001"/>
            <a:ext cx="711976" cy="37457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Board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705044" y="3647906"/>
            <a:ext cx="1159090" cy="10556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US AON Task Teams (e.g. Sea Ice Forecasting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808138" y="791069"/>
            <a:ext cx="1079952" cy="4086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US GCRP</a:t>
            </a:r>
          </a:p>
        </p:txBody>
      </p:sp>
      <p:cxnSp>
        <p:nvCxnSpPr>
          <p:cNvPr id="112" name="Straight Arrow Connector 111"/>
          <p:cNvCxnSpPr>
            <a:stCxn id="7" idx="0"/>
            <a:endCxn id="111" idx="2"/>
          </p:cNvCxnSpPr>
          <p:nvPr/>
        </p:nvCxnSpPr>
        <p:spPr>
          <a:xfrm flipV="1">
            <a:off x="5289981" y="1199692"/>
            <a:ext cx="2058133" cy="2217281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7" idx="1"/>
            <a:endCxn id="85" idx="3"/>
          </p:cNvCxnSpPr>
          <p:nvPr/>
        </p:nvCxnSpPr>
        <p:spPr>
          <a:xfrm flipH="1" flipV="1">
            <a:off x="2824146" y="3264005"/>
            <a:ext cx="829960" cy="944674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1055855" y="5110722"/>
            <a:ext cx="541613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cxnSp>
        <p:nvCxnSpPr>
          <p:cNvPr id="124" name="Straight Arrow Connector 123"/>
          <p:cNvCxnSpPr>
            <a:stCxn id="7" idx="0"/>
            <a:endCxn id="29" idx="2"/>
          </p:cNvCxnSpPr>
          <p:nvPr/>
        </p:nvCxnSpPr>
        <p:spPr>
          <a:xfrm flipV="1">
            <a:off x="5289981" y="1660837"/>
            <a:ext cx="2597203" cy="1756136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8545318" y="791069"/>
            <a:ext cx="1079952" cy="4086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cxnSp>
        <p:nvCxnSpPr>
          <p:cNvPr id="129" name="Straight Arrow Connector 128"/>
          <p:cNvCxnSpPr>
            <a:stCxn id="7" idx="0"/>
            <a:endCxn id="127" idx="2"/>
          </p:cNvCxnSpPr>
          <p:nvPr/>
        </p:nvCxnSpPr>
        <p:spPr>
          <a:xfrm flipV="1">
            <a:off x="5289981" y="1199692"/>
            <a:ext cx="3795313" cy="2217281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2296721" y="3493676"/>
            <a:ext cx="425180" cy="40862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544708" y="5235396"/>
            <a:ext cx="658365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PAG</a:t>
            </a:r>
          </a:p>
        </p:txBody>
      </p:sp>
      <p:cxnSp>
        <p:nvCxnSpPr>
          <p:cNvPr id="150" name="Straight Arrow Connector 149"/>
          <p:cNvCxnSpPr>
            <a:endCxn id="7" idx="3"/>
          </p:cNvCxnSpPr>
          <p:nvPr/>
        </p:nvCxnSpPr>
        <p:spPr>
          <a:xfrm flipH="1">
            <a:off x="6925856" y="4207073"/>
            <a:ext cx="2131557" cy="1606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9421770" y="1688127"/>
            <a:ext cx="1079952" cy="4086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IOOC</a:t>
            </a:r>
          </a:p>
        </p:txBody>
      </p:sp>
      <p:cxnSp>
        <p:nvCxnSpPr>
          <p:cNvPr id="156" name="Straight Arrow Connector 155"/>
          <p:cNvCxnSpPr>
            <a:stCxn id="7" idx="0"/>
            <a:endCxn id="154" idx="2"/>
          </p:cNvCxnSpPr>
          <p:nvPr/>
        </p:nvCxnSpPr>
        <p:spPr>
          <a:xfrm flipV="1">
            <a:off x="5289981" y="2096750"/>
            <a:ext cx="4671765" cy="1320223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/>
          <p:cNvSpPr txBox="1"/>
          <p:nvPr/>
        </p:nvSpPr>
        <p:spPr>
          <a:xfrm>
            <a:off x="10787112" y="1688127"/>
            <a:ext cx="1079952" cy="4086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NOPP</a:t>
            </a:r>
          </a:p>
        </p:txBody>
      </p:sp>
      <p:cxnSp>
        <p:nvCxnSpPr>
          <p:cNvPr id="160" name="Straight Arrow Connector 159"/>
          <p:cNvCxnSpPr>
            <a:stCxn id="7" idx="0"/>
            <a:endCxn id="159" idx="2"/>
          </p:cNvCxnSpPr>
          <p:nvPr/>
        </p:nvCxnSpPr>
        <p:spPr>
          <a:xfrm flipV="1">
            <a:off x="5289981" y="2096750"/>
            <a:ext cx="6037107" cy="1320223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Double Brace 166"/>
          <p:cNvSpPr/>
          <p:nvPr/>
        </p:nvSpPr>
        <p:spPr>
          <a:xfrm>
            <a:off x="5380612" y="5075238"/>
            <a:ext cx="6619859" cy="1476007"/>
          </a:xfrm>
          <a:prstGeom prst="bracePair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8" name="Straight Arrow Connector 167"/>
          <p:cNvCxnSpPr>
            <a:endCxn id="7" idx="2"/>
          </p:cNvCxnSpPr>
          <p:nvPr/>
        </p:nvCxnSpPr>
        <p:spPr>
          <a:xfrm flipV="1">
            <a:off x="5289981" y="5000385"/>
            <a:ext cx="0" cy="743389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050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4077</TotalTime>
  <Words>131</Words>
  <Application>Microsoft Macintosh PowerPoint</Application>
  <PresentationFormat>Widescreen</PresentationFormat>
  <Paragraphs>112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Starkweather</dc:creator>
  <cp:lastModifiedBy>Sandra Starkweather</cp:lastModifiedBy>
  <cp:revision>17</cp:revision>
  <dcterms:created xsi:type="dcterms:W3CDTF">2018-09-21T20:22:27Z</dcterms:created>
  <dcterms:modified xsi:type="dcterms:W3CDTF">2018-10-04T16:49:56Z</dcterms:modified>
</cp:coreProperties>
</file>