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24"/>
  </p:notesMasterIdLst>
  <p:sldIdLst>
    <p:sldId id="256" r:id="rId2"/>
    <p:sldId id="263" r:id="rId3"/>
    <p:sldId id="273" r:id="rId4"/>
    <p:sldId id="274" r:id="rId5"/>
    <p:sldId id="281" r:id="rId6"/>
    <p:sldId id="283" r:id="rId7"/>
    <p:sldId id="282" r:id="rId8"/>
    <p:sldId id="286" r:id="rId9"/>
    <p:sldId id="277" r:id="rId10"/>
    <p:sldId id="266" r:id="rId11"/>
    <p:sldId id="269" r:id="rId12"/>
    <p:sldId id="270" r:id="rId13"/>
    <p:sldId id="278" r:id="rId14"/>
    <p:sldId id="287" r:id="rId15"/>
    <p:sldId id="289" r:id="rId16"/>
    <p:sldId id="290" r:id="rId17"/>
    <p:sldId id="291" r:id="rId18"/>
    <p:sldId id="275" r:id="rId19"/>
    <p:sldId id="293" r:id="rId20"/>
    <p:sldId id="276" r:id="rId21"/>
    <p:sldId id="292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2094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FABED-1C97-4DE8-AD47-912893FAC371}" type="datetimeFigureOut">
              <a:rPr lang="en-GB" smtClean="0"/>
              <a:t>09/07/2019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2C25B-7676-4772-9EA7-58E666DB7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548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mo.int/pages/prog/www/OSY/gos-vision.html#egos-ip" TargetMode="External"/><Relationship Id="rId13" Type="http://schemas.openxmlformats.org/officeDocument/2006/relationships/hyperlink" Target="http://arctic-rcc.org/" TargetMode="External"/><Relationship Id="rId3" Type="http://schemas.openxmlformats.org/officeDocument/2006/relationships/hyperlink" Target="https://library.wmo.int/pmb_ged/wmo_1129_en.pdf" TargetMode="External"/><Relationship Id="rId7" Type="http://schemas.openxmlformats.org/officeDocument/2006/relationships/hyperlink" Target="http://www.wmo.int/pages/prog/www/OSY/GOS-RRR.html#SOG" TargetMode="External"/><Relationship Id="rId12" Type="http://schemas.openxmlformats.org/officeDocument/2006/relationships/hyperlink" Target="http://meetings.wmo.int/cg-18/_layouts/15/WopiFrame.aspx?sourcedoc=/cg-18/InformationDocuments/Cg-18-INF06-1(4)-POLAR-AND-HIGH-MOUNTAIN-AREAS_en.docx&amp;action=default" TargetMode="External"/><Relationship Id="rId2" Type="http://schemas.openxmlformats.org/officeDocument/2006/relationships/hyperlink" Target="https://oscar.wmo.int/surface/#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mo-sat.info/oscar/observingrequirements" TargetMode="External"/><Relationship Id="rId11" Type="http://schemas.openxmlformats.org/officeDocument/2006/relationships/hyperlink" Target="http://meetings.wmo.int/cg-18/_layouts/15/WopiFrame.aspx?sourcedoc=/cg-18/English/2.%20PROVISIONAL%20REPORT%20(Approved%20documents)/Cg-18-d06-1(1)-WIGOS-approved_en.docx&amp;action=default" TargetMode="External"/><Relationship Id="rId5" Type="http://schemas.openxmlformats.org/officeDocument/2006/relationships/hyperlink" Target="http://www.wmo.int/pages/prog/wcp/wcasp/meetings/documents/EC-PHORS-STT-Services_WhitePaper_Nov2015.pdf" TargetMode="External"/><Relationship Id="rId10" Type="http://schemas.openxmlformats.org/officeDocument/2006/relationships/hyperlink" Target="https://www.polarprediction.net/" TargetMode="External"/><Relationship Id="rId4" Type="http://schemas.openxmlformats.org/officeDocument/2006/relationships/hyperlink" Target="https://library.wmo.int/doc_num.php?explnum_id=3166" TargetMode="External"/><Relationship Id="rId9" Type="http://schemas.openxmlformats.org/officeDocument/2006/relationships/hyperlink" Target="http://meetings.wmo.int/cg-18/_layouts/15/WopiFrame.aspx?sourcedoc=/cg-18/English/2.%20PROVISIONAL%20REPORT%20(Approved%20documents)/Cg-18-d06-1(1)-WIGOS-ANNEX-4-approved_en.docx&amp;action=defaul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arctic-rcc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globalcryospherewatch.org/cryonet/sites.php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arctic-rcc.or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mo2016_powerpoint_standard_v2_dark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94" y="0"/>
            <a:ext cx="9180000" cy="688712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4300" y="50882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b="1" dirty="0" smtClean="0">
                <a:solidFill>
                  <a:srgbClr val="FFFFFF"/>
                </a:solidFill>
              </a:rPr>
              <a:t>SAON and the WMO</a:t>
            </a:r>
          </a:p>
          <a:p>
            <a:r>
              <a:rPr lang="en-US" sz="2800" dirty="0">
                <a:solidFill>
                  <a:schemeClr val="bg1"/>
                </a:solidFill>
              </a:rPr>
              <a:t>SAON Board </a:t>
            </a:r>
            <a:r>
              <a:rPr lang="en-US" sz="2800" dirty="0" smtClean="0">
                <a:solidFill>
                  <a:schemeClr val="bg1"/>
                </a:solidFill>
              </a:rPr>
              <a:t>teleconference 10 July 2019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nb-NO" sz="1600" i="1" dirty="0" smtClean="0">
                <a:solidFill>
                  <a:srgbClr val="FFFFFF"/>
                </a:solidFill>
              </a:rPr>
              <a:t>(an update of presentation as SAON Board meeting, Arkhangelsk</a:t>
            </a:r>
            <a:r>
              <a:rPr lang="nb-NO" sz="1600" i="1" dirty="0">
                <a:solidFill>
                  <a:srgbClr val="FFFFFF"/>
                </a:solidFill>
              </a:rPr>
              <a:t>, Russia, 26 May 2019</a:t>
            </a:r>
            <a:r>
              <a:rPr lang="nb-NO" sz="1600" i="1" dirty="0" smtClean="0">
                <a:solidFill>
                  <a:srgbClr val="FFFFFF"/>
                </a:solidFill>
              </a:rPr>
              <a:t>)</a:t>
            </a:r>
            <a:endParaRPr lang="nb-NO" sz="1600" i="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77470" y="1891695"/>
            <a:ext cx="3903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Etienne Charpentier</a:t>
            </a:r>
          </a:p>
          <a:p>
            <a:pPr algn="ctr"/>
            <a:r>
              <a:rPr lang="en-GB" dirty="0" smtClean="0">
                <a:solidFill>
                  <a:srgbClr val="FFFFFF"/>
                </a:solidFill>
              </a:rPr>
              <a:t>Chief, WMO Observing Systems Division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041849" y="2530784"/>
            <a:ext cx="1431231" cy="1512000"/>
          </a:xfrm>
          <a:prstGeom prst="rect">
            <a:avLst/>
          </a:prstGeom>
          <a:solidFill>
            <a:srgbClr val="005BAA"/>
          </a:solidFill>
          <a:ln>
            <a:solidFill>
              <a:srgbClr val="005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" b="1"/>
          </a:p>
          <a:p>
            <a:pPr algn="ctr"/>
            <a:r>
              <a:rPr lang="en-US" sz="1400" b="1"/>
              <a:t>Systems</a:t>
            </a:r>
            <a:endParaRPr lang="en-US" sz="1000" b="1"/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Enhance Earth system </a:t>
            </a:r>
            <a:r>
              <a:rPr lang="en-US" sz="1000" b="1" dirty="0">
                <a:solidFill>
                  <a:schemeClr val="bg1"/>
                </a:solidFill>
              </a:rPr>
              <a:t>observations </a:t>
            </a:r>
            <a:r>
              <a:rPr lang="en-US" sz="1000" b="1">
                <a:solidFill>
                  <a:schemeClr val="bg1"/>
                </a:solidFill>
              </a:rPr>
              <a:t>and predictions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66410" y="2530784"/>
            <a:ext cx="1431231" cy="1512000"/>
          </a:xfrm>
          <a:prstGeom prst="rect">
            <a:avLst/>
          </a:prstGeom>
          <a:solidFill>
            <a:srgbClr val="005BAA"/>
          </a:solidFill>
          <a:ln>
            <a:solidFill>
              <a:srgbClr val="005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" b="1"/>
          </a:p>
          <a:p>
            <a:pPr algn="ctr"/>
            <a:r>
              <a:rPr lang="en-US" sz="1400" b="1"/>
              <a:t>Services</a:t>
            </a: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Better serve </a:t>
            </a: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societal needs</a:t>
            </a:r>
          </a:p>
          <a:p>
            <a:pPr algn="ctr"/>
            <a:endParaRPr lang="en-US" sz="1000" b="1">
              <a:solidFill>
                <a:schemeClr val="bg1"/>
              </a:solidFill>
            </a:endParaRPr>
          </a:p>
          <a:p>
            <a:pPr algn="ctr"/>
            <a:endParaRPr lang="en-US" sz="500" b="1" dirty="0">
              <a:solidFill>
                <a:schemeClr val="bg1"/>
              </a:solidFill>
            </a:endParaRPr>
          </a:p>
        </p:txBody>
      </p:sp>
      <p:sp>
        <p:nvSpPr>
          <p:cNvPr id="4" name="Title 205"/>
          <p:cNvSpPr txBox="1">
            <a:spLocks/>
          </p:cNvSpPr>
          <p:nvPr/>
        </p:nvSpPr>
        <p:spPr>
          <a:xfrm>
            <a:off x="457200" y="115902"/>
            <a:ext cx="8229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5BAA"/>
                </a:solidFill>
              </a:rPr>
              <a:t>WMO STRATEGIC PLAN 2020-30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442" y="894445"/>
            <a:ext cx="1311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529F"/>
                </a:solidFill>
              </a:rPr>
              <a:t>VISION 2030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442" y="1454572"/>
            <a:ext cx="1311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529F"/>
                </a:solidFill>
              </a:rPr>
              <a:t>OVERARCHING PRIORITIES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442" y="2104003"/>
            <a:ext cx="1311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529F"/>
                </a:solidFill>
              </a:rPr>
              <a:t>CORE 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442" y="2551380"/>
            <a:ext cx="1311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529F"/>
                </a:solidFill>
              </a:rPr>
              <a:t>LONG-TERM GOALS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442" y="4102356"/>
            <a:ext cx="1311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529F"/>
                </a:solidFill>
              </a:rPr>
              <a:t>STRATEGIC OBJECTIVES</a:t>
            </a:r>
          </a:p>
          <a:p>
            <a:endParaRPr lang="en-US" sz="1400" b="1" dirty="0">
              <a:solidFill>
                <a:srgbClr val="13529F"/>
              </a:solidFill>
            </a:endParaRPr>
          </a:p>
          <a:p>
            <a:r>
              <a:rPr lang="en-US" sz="1400" dirty="0">
                <a:solidFill>
                  <a:srgbClr val="13529F"/>
                </a:solidFill>
              </a:rPr>
              <a:t>FOCUSED ON</a:t>
            </a:r>
          </a:p>
          <a:p>
            <a:r>
              <a:rPr lang="en-US" sz="1400" dirty="0">
                <a:solidFill>
                  <a:srgbClr val="13529F"/>
                </a:solidFill>
              </a:rPr>
              <a:t>2020-23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66410" y="771279"/>
            <a:ext cx="7333412" cy="6175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005BAA"/>
                </a:solidFill>
              </a:rPr>
              <a:t>A world </a:t>
            </a:r>
            <a:r>
              <a:rPr lang="en-US" sz="1100" dirty="0">
                <a:solidFill>
                  <a:srgbClr val="005BAA"/>
                </a:solidFill>
              </a:rPr>
              <a:t>where </a:t>
            </a:r>
            <a:r>
              <a:rPr lang="en-US" sz="1100" b="1" dirty="0">
                <a:solidFill>
                  <a:srgbClr val="005BAA"/>
                </a:solidFill>
              </a:rPr>
              <a:t>all nations</a:t>
            </a:r>
            <a:r>
              <a:rPr lang="en-US" sz="1100" dirty="0">
                <a:solidFill>
                  <a:srgbClr val="005BAA"/>
                </a:solidFill>
              </a:rPr>
              <a:t>, especially the </a:t>
            </a:r>
            <a:r>
              <a:rPr lang="en-US" sz="1100" b="1" dirty="0">
                <a:solidFill>
                  <a:srgbClr val="005BAA"/>
                </a:solidFill>
              </a:rPr>
              <a:t>most vulnerable</a:t>
            </a:r>
            <a:r>
              <a:rPr lang="en-US" sz="1100" dirty="0">
                <a:solidFill>
                  <a:srgbClr val="005BAA"/>
                </a:solidFill>
              </a:rPr>
              <a:t>, are </a:t>
            </a:r>
            <a:r>
              <a:rPr lang="en-US" sz="1100" b="1" dirty="0">
                <a:solidFill>
                  <a:srgbClr val="005BAA"/>
                </a:solidFill>
              </a:rPr>
              <a:t>more resilient</a:t>
            </a:r>
            <a:r>
              <a:rPr lang="en-US" sz="1100" dirty="0">
                <a:solidFill>
                  <a:srgbClr val="005BAA"/>
                </a:solidFill>
              </a:rPr>
              <a:t> to </a:t>
            </a:r>
            <a:r>
              <a:rPr lang="en-US" sz="1100">
                <a:solidFill>
                  <a:srgbClr val="005BAA"/>
                </a:solidFill>
              </a:rPr>
              <a:t>the </a:t>
            </a:r>
            <a:br>
              <a:rPr lang="en-US" sz="1100">
                <a:solidFill>
                  <a:srgbClr val="005BAA"/>
                </a:solidFill>
              </a:rPr>
            </a:br>
            <a:r>
              <a:rPr lang="en-US" sz="1100" b="1">
                <a:solidFill>
                  <a:srgbClr val="005BAA"/>
                </a:solidFill>
              </a:rPr>
              <a:t>socioeconomic </a:t>
            </a:r>
            <a:r>
              <a:rPr lang="en-US" sz="1100" b="1" dirty="0">
                <a:solidFill>
                  <a:srgbClr val="005BAA"/>
                </a:solidFill>
              </a:rPr>
              <a:t>impact</a:t>
            </a:r>
            <a:r>
              <a:rPr lang="en-US" sz="1100" dirty="0">
                <a:solidFill>
                  <a:srgbClr val="005BAA"/>
                </a:solidFill>
              </a:rPr>
              <a:t> of </a:t>
            </a:r>
            <a:r>
              <a:rPr lang="en-US" sz="1100" b="1" dirty="0">
                <a:solidFill>
                  <a:srgbClr val="005BAA"/>
                </a:solidFill>
              </a:rPr>
              <a:t>extreme weather, climate, water </a:t>
            </a:r>
            <a:r>
              <a:rPr lang="en-US" sz="1100" dirty="0">
                <a:solidFill>
                  <a:srgbClr val="005BAA"/>
                </a:solidFill>
              </a:rPr>
              <a:t>and other </a:t>
            </a:r>
            <a:r>
              <a:rPr lang="en-US" sz="1100" b="1" dirty="0">
                <a:solidFill>
                  <a:srgbClr val="005BAA"/>
                </a:solidFill>
              </a:rPr>
              <a:t>environmental events</a:t>
            </a:r>
            <a:r>
              <a:rPr lang="en-US" sz="1100">
                <a:solidFill>
                  <a:srgbClr val="005BAA"/>
                </a:solidFill>
              </a:rPr>
              <a:t>, and</a:t>
            </a:r>
            <a:br>
              <a:rPr lang="en-US" sz="1100">
                <a:solidFill>
                  <a:srgbClr val="005BAA"/>
                </a:solidFill>
              </a:rPr>
            </a:br>
            <a:r>
              <a:rPr lang="en-US" sz="1100">
                <a:solidFill>
                  <a:srgbClr val="005BAA"/>
                </a:solidFill>
              </a:rPr>
              <a:t> </a:t>
            </a:r>
            <a:r>
              <a:rPr lang="en-US" sz="1100" b="1" dirty="0">
                <a:solidFill>
                  <a:srgbClr val="005BAA"/>
                </a:solidFill>
              </a:rPr>
              <a:t>empowered</a:t>
            </a:r>
            <a:r>
              <a:rPr lang="en-US" sz="1100" dirty="0">
                <a:solidFill>
                  <a:srgbClr val="005BAA"/>
                </a:solidFill>
              </a:rPr>
              <a:t> to boost </a:t>
            </a:r>
            <a:r>
              <a:rPr lang="en-US" sz="1100">
                <a:solidFill>
                  <a:srgbClr val="005BAA"/>
                </a:solidFill>
              </a:rPr>
              <a:t>their </a:t>
            </a:r>
            <a:r>
              <a:rPr lang="en-US" sz="1100" b="1">
                <a:solidFill>
                  <a:srgbClr val="005BAA"/>
                </a:solidFill>
              </a:rPr>
              <a:t>sustainable </a:t>
            </a:r>
            <a:r>
              <a:rPr lang="en-US" sz="1100" b="1" dirty="0">
                <a:solidFill>
                  <a:srgbClr val="005BAA"/>
                </a:solidFill>
              </a:rPr>
              <a:t>development</a:t>
            </a:r>
            <a:r>
              <a:rPr lang="en-US" sz="1100" dirty="0">
                <a:solidFill>
                  <a:srgbClr val="005BAA"/>
                </a:solidFill>
              </a:rPr>
              <a:t> through the </a:t>
            </a:r>
            <a:r>
              <a:rPr lang="en-US" sz="1100" b="1" dirty="0">
                <a:solidFill>
                  <a:srgbClr val="005BAA"/>
                </a:solidFill>
              </a:rPr>
              <a:t>best </a:t>
            </a:r>
            <a:r>
              <a:rPr lang="en-US" sz="1100" b="1">
                <a:solidFill>
                  <a:srgbClr val="005BAA"/>
                </a:solidFill>
              </a:rPr>
              <a:t>possible weather, climate and water services</a:t>
            </a:r>
            <a:endParaRPr lang="en-US" sz="1200" dirty="0">
              <a:solidFill>
                <a:srgbClr val="005BAA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963" y="2735357"/>
            <a:ext cx="658348" cy="6978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40" y="2838584"/>
            <a:ext cx="504000" cy="53423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517288" y="2530784"/>
            <a:ext cx="1431231" cy="1512000"/>
          </a:xfrm>
          <a:prstGeom prst="rect">
            <a:avLst/>
          </a:prstGeom>
          <a:solidFill>
            <a:srgbClr val="005BAA"/>
          </a:solidFill>
          <a:ln>
            <a:solidFill>
              <a:srgbClr val="005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" b="1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Science</a:t>
            </a: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Advance targeted research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937" y="2950722"/>
            <a:ext cx="584486" cy="49973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992727" y="2530783"/>
            <a:ext cx="1431231" cy="1512000"/>
          </a:xfrm>
          <a:prstGeom prst="rect">
            <a:avLst/>
          </a:prstGeom>
          <a:solidFill>
            <a:srgbClr val="005BAA"/>
          </a:solidFill>
          <a:ln>
            <a:solidFill>
              <a:srgbClr val="005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" b="1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Support to Members</a:t>
            </a: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endParaRPr lang="en-US" sz="1400" b="1">
              <a:solidFill>
                <a:schemeClr val="bg1"/>
              </a:solidFill>
            </a:endParaRP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Close the </a:t>
            </a:r>
            <a:br>
              <a:rPr lang="en-US" sz="1000" b="1">
                <a:solidFill>
                  <a:schemeClr val="bg1"/>
                </a:solidFill>
              </a:rPr>
            </a:br>
            <a:r>
              <a:rPr lang="en-US" sz="1000" b="1">
                <a:solidFill>
                  <a:schemeClr val="bg1"/>
                </a:solidFill>
              </a:rPr>
              <a:t>capacity gap</a:t>
            </a:r>
          </a:p>
        </p:txBody>
      </p:sp>
      <p:pic>
        <p:nvPicPr>
          <p:cNvPr id="25" name="Picture 3" descr="\\INTERNAL.WMO.INT\UserData\redirected\cnovenario\Documents\Icons\handshake_whi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530" y="2942497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7468166" y="2530784"/>
            <a:ext cx="1431231" cy="1512000"/>
          </a:xfrm>
          <a:prstGeom prst="rect">
            <a:avLst/>
          </a:prstGeom>
          <a:solidFill>
            <a:srgbClr val="005BAA"/>
          </a:solidFill>
          <a:ln>
            <a:solidFill>
              <a:srgbClr val="005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" b="1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Smart 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Organization</a:t>
            </a:r>
          </a:p>
          <a:p>
            <a:pPr algn="ctr"/>
            <a:endParaRPr lang="en-US" sz="1000" b="1">
              <a:solidFill>
                <a:schemeClr val="bg1"/>
              </a:solidFill>
            </a:endParaRPr>
          </a:p>
          <a:p>
            <a:pPr algn="ctr"/>
            <a:endParaRPr lang="en-US" sz="1000" b="1">
              <a:solidFill>
                <a:schemeClr val="bg1"/>
              </a:solidFill>
            </a:endParaRPr>
          </a:p>
          <a:p>
            <a:pPr algn="ctr"/>
            <a:endParaRPr lang="en-US" sz="1000" b="1">
              <a:solidFill>
                <a:schemeClr val="bg1"/>
              </a:solidFill>
            </a:endParaRPr>
          </a:p>
          <a:p>
            <a:pPr algn="ctr"/>
            <a:r>
              <a:rPr lang="en-US" sz="1000" b="1">
                <a:solidFill>
                  <a:schemeClr val="bg1"/>
                </a:solidFill>
              </a:rPr>
              <a:t>Strategic realignment of structure and programmes</a:t>
            </a:r>
            <a:endParaRPr lang="en-US" sz="700" b="1" dirty="0">
              <a:solidFill>
                <a:schemeClr val="bg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980735" y="3117619"/>
            <a:ext cx="409995" cy="291402"/>
            <a:chOff x="826419" y="5447130"/>
            <a:chExt cx="427450" cy="303808"/>
          </a:xfrm>
        </p:grpSpPr>
        <p:sp>
          <p:nvSpPr>
            <p:cNvPr id="29" name="Oval 28"/>
            <p:cNvSpPr/>
            <p:nvPr/>
          </p:nvSpPr>
          <p:spPr>
            <a:xfrm>
              <a:off x="984075" y="544713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984075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141731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826419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040144" y="5554505"/>
              <a:ext cx="0" cy="10800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882488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197800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867610" y="5596267"/>
              <a:ext cx="342000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557784" y="2490998"/>
            <a:ext cx="36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68166" y="2490998"/>
            <a:ext cx="36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35380" y="2490998"/>
            <a:ext cx="36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12975" y="2490998"/>
            <a:ext cx="36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90570" y="2490998"/>
            <a:ext cx="36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66410" y="1454572"/>
            <a:ext cx="2412000" cy="5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005BAA"/>
                </a:solidFill>
              </a:rPr>
              <a:t>Preparedness </a:t>
            </a:r>
            <a:r>
              <a:rPr lang="en-US" sz="1100" dirty="0">
                <a:solidFill>
                  <a:srgbClr val="005BAA"/>
                </a:solidFill>
              </a:rPr>
              <a:t>for, and reducing </a:t>
            </a:r>
            <a:r>
              <a:rPr lang="en-US" sz="1100">
                <a:solidFill>
                  <a:srgbClr val="005BAA"/>
                </a:solidFill>
              </a:rPr>
              <a:t>losses from </a:t>
            </a:r>
            <a:r>
              <a:rPr lang="en-US" sz="1100" dirty="0">
                <a:solidFill>
                  <a:srgbClr val="005BAA"/>
                </a:solidFill>
              </a:rPr>
              <a:t>hydrometeorological extremes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87823" y="1454572"/>
            <a:ext cx="2412000" cy="5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005BAA"/>
                </a:solidFill>
              </a:rPr>
              <a:t>Socioeconomic </a:t>
            </a:r>
            <a:r>
              <a:rPr lang="en-US" sz="1100" dirty="0">
                <a:solidFill>
                  <a:srgbClr val="005BAA"/>
                </a:solidFill>
              </a:rPr>
              <a:t>value of weather, climate, hydrological and related environmental services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027116" y="1454572"/>
            <a:ext cx="2412000" cy="5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005BAA"/>
                </a:solidFill>
              </a:rPr>
              <a:t>Climate-smart decision-making to </a:t>
            </a:r>
            <a:br>
              <a:rPr lang="en-US" sz="1100">
                <a:solidFill>
                  <a:srgbClr val="005BAA"/>
                </a:solidFill>
              </a:rPr>
            </a:br>
            <a:r>
              <a:rPr lang="en-US" sz="1100">
                <a:solidFill>
                  <a:srgbClr val="005BAA"/>
                </a:solidFill>
              </a:rPr>
              <a:t>build </a:t>
            </a:r>
            <a:r>
              <a:rPr lang="en-US" sz="1100" dirty="0">
                <a:solidFill>
                  <a:srgbClr val="005BAA"/>
                </a:solidFill>
              </a:rPr>
              <a:t>resilience and adaptation to climate risk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566411" y="2052246"/>
            <a:ext cx="2412000" cy="4149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Accountability</a:t>
            </a:r>
            <a:r>
              <a:rPr lang="en-US" sz="1100" dirty="0">
                <a:solidFill>
                  <a:schemeClr val="bg1"/>
                </a:solidFill>
              </a:rPr>
              <a:t> for Results 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and </a:t>
            </a:r>
            <a:r>
              <a:rPr lang="en-US" sz="1100" b="1" dirty="0">
                <a:solidFill>
                  <a:schemeClr val="bg1"/>
                </a:solidFill>
              </a:rPr>
              <a:t>Transparency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87823" y="2052246"/>
            <a:ext cx="2412000" cy="4149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Inclusiveness</a:t>
            </a:r>
            <a:r>
              <a:rPr lang="en-US" sz="1100" dirty="0">
                <a:solidFill>
                  <a:schemeClr val="bg1"/>
                </a:solidFill>
              </a:rPr>
              <a:t> and </a:t>
            </a:r>
            <a:r>
              <a:rPr lang="en-US" sz="1100" b="1" dirty="0">
                <a:solidFill>
                  <a:schemeClr val="bg1"/>
                </a:solidFill>
              </a:rPr>
              <a:t>Diversity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27117" y="2052246"/>
            <a:ext cx="2412000" cy="4149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Collaboration</a:t>
            </a:r>
            <a:r>
              <a:rPr lang="en-US" sz="1100" dirty="0">
                <a:solidFill>
                  <a:schemeClr val="bg1"/>
                </a:solidFill>
              </a:rPr>
              <a:t> and </a:t>
            </a:r>
            <a:r>
              <a:rPr lang="en-US" sz="1100" b="1" dirty="0">
                <a:solidFill>
                  <a:schemeClr val="bg1"/>
                </a:solidFill>
              </a:rPr>
              <a:t>Partnership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33223" y="4102356"/>
            <a:ext cx="1431231" cy="2100028"/>
          </a:xfrm>
          <a:prstGeom prst="rect">
            <a:avLst/>
          </a:prstGeom>
          <a:noFill/>
          <a:ln>
            <a:solidFill>
              <a:srgbClr val="186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Optimize</a:t>
            </a:r>
            <a:r>
              <a:rPr lang="en-US" sz="1000" b="1">
                <a:solidFill>
                  <a:srgbClr val="1869CA"/>
                </a:solidFill>
              </a:rPr>
              <a:t> observation data acquisition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Improve access to, exchange and management of </a:t>
            </a:r>
            <a:r>
              <a:rPr lang="en-US" sz="1000" b="1">
                <a:solidFill>
                  <a:srgbClr val="1869CA"/>
                </a:solidFill>
              </a:rPr>
              <a:t>Earth system observation data and products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Enable access and use of </a:t>
            </a:r>
            <a:r>
              <a:rPr lang="en-US" sz="1000" b="1">
                <a:solidFill>
                  <a:srgbClr val="1869CA"/>
                </a:solidFill>
              </a:rPr>
              <a:t>numerical analysis and prediction products</a:t>
            </a:r>
            <a:endParaRPr lang="en-US" sz="1000" b="1" dirty="0">
              <a:solidFill>
                <a:srgbClr val="1869CA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57784" y="4102356"/>
            <a:ext cx="1431231" cy="2100028"/>
          </a:xfrm>
          <a:prstGeom prst="rect">
            <a:avLst/>
          </a:prstGeom>
          <a:noFill/>
          <a:ln>
            <a:solidFill>
              <a:srgbClr val="186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Strengthen</a:t>
            </a:r>
            <a:r>
              <a:rPr lang="en-US" sz="1000" b="1">
                <a:solidFill>
                  <a:srgbClr val="1869CA"/>
                </a:solidFill>
              </a:rPr>
              <a:t> national multi-hazard early warning/alert systems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Broaden provision of </a:t>
            </a:r>
            <a:r>
              <a:rPr lang="en-US" sz="1000" b="1">
                <a:solidFill>
                  <a:srgbClr val="1869CA"/>
                </a:solidFill>
              </a:rPr>
              <a:t>policy- and decision-supporting climate, water </a:t>
            </a:r>
            <a:r>
              <a:rPr lang="en-US" sz="1000">
                <a:solidFill>
                  <a:srgbClr val="1869CA"/>
                </a:solidFill>
              </a:rPr>
              <a:t>and</a:t>
            </a:r>
            <a:r>
              <a:rPr lang="en-US" sz="1000" b="1">
                <a:solidFill>
                  <a:srgbClr val="1869CA"/>
                </a:solidFill>
              </a:rPr>
              <a:t> weather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869CA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508662" y="4102356"/>
            <a:ext cx="1431231" cy="2100028"/>
          </a:xfrm>
          <a:prstGeom prst="rect">
            <a:avLst/>
          </a:prstGeom>
          <a:noFill/>
          <a:ln>
            <a:solidFill>
              <a:srgbClr val="186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Advance</a:t>
            </a:r>
            <a:r>
              <a:rPr lang="en-US" sz="1000" b="1">
                <a:solidFill>
                  <a:srgbClr val="1869CA"/>
                </a:solidFill>
              </a:rPr>
              <a:t> scientific knowledge of the Earth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Enhance</a:t>
            </a:r>
            <a:r>
              <a:rPr lang="en-US" sz="1000" b="1">
                <a:solidFill>
                  <a:srgbClr val="1869CA"/>
                </a:solidFill>
              </a:rPr>
              <a:t> science-for-service value chain </a:t>
            </a:r>
            <a:r>
              <a:rPr lang="en-US" sz="1000">
                <a:solidFill>
                  <a:srgbClr val="1869CA"/>
                </a:solidFill>
              </a:rPr>
              <a:t>to improve predictive capabilities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Advance</a:t>
            </a:r>
            <a:r>
              <a:rPr lang="en-US" sz="1000" b="1">
                <a:solidFill>
                  <a:srgbClr val="1869CA"/>
                </a:solidFill>
              </a:rPr>
              <a:t> policy-relevant science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984101" y="4102355"/>
            <a:ext cx="1431231" cy="2100028"/>
          </a:xfrm>
          <a:prstGeom prst="rect">
            <a:avLst/>
          </a:prstGeom>
          <a:noFill/>
          <a:ln>
            <a:solidFill>
              <a:srgbClr val="186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Enable developing countries to </a:t>
            </a:r>
            <a:r>
              <a:rPr lang="en-US" sz="1000" b="1">
                <a:solidFill>
                  <a:srgbClr val="1869CA"/>
                </a:solidFill>
              </a:rPr>
              <a:t>provide </a:t>
            </a:r>
            <a:r>
              <a:rPr lang="en-US" sz="1000">
                <a:solidFill>
                  <a:srgbClr val="1869CA"/>
                </a:solidFill>
              </a:rPr>
              <a:t>and</a:t>
            </a:r>
            <a:r>
              <a:rPr lang="en-US" sz="1000" b="1">
                <a:solidFill>
                  <a:srgbClr val="1869CA"/>
                </a:solidFill>
              </a:rPr>
              <a:t> utilize essential weather, climate, hydrological </a:t>
            </a:r>
            <a:r>
              <a:rPr lang="en-US" sz="1000">
                <a:solidFill>
                  <a:srgbClr val="1869CA"/>
                </a:solidFill>
              </a:rPr>
              <a:t>and</a:t>
            </a:r>
            <a:r>
              <a:rPr lang="en-US" sz="1000" b="1">
                <a:solidFill>
                  <a:srgbClr val="1869CA"/>
                </a:solidFill>
              </a:rPr>
              <a:t> </a:t>
            </a:r>
            <a:r>
              <a:rPr lang="en-US" sz="1000">
                <a:solidFill>
                  <a:srgbClr val="1869CA"/>
                </a:solidFill>
              </a:rPr>
              <a:t>related</a:t>
            </a:r>
            <a:r>
              <a:rPr lang="en-US" sz="1000" b="1">
                <a:solidFill>
                  <a:srgbClr val="1869CA"/>
                </a:solidFill>
              </a:rPr>
              <a:t> environmental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Develop and sustain </a:t>
            </a:r>
            <a:r>
              <a:rPr lang="en-US" sz="1000" b="1">
                <a:solidFill>
                  <a:srgbClr val="1869CA"/>
                </a:solidFill>
              </a:rPr>
              <a:t>core competencies </a:t>
            </a:r>
            <a:r>
              <a:rPr lang="en-US" sz="1000">
                <a:solidFill>
                  <a:srgbClr val="1869CA"/>
                </a:solidFill>
              </a:rPr>
              <a:t>and</a:t>
            </a:r>
            <a:r>
              <a:rPr lang="en-US" sz="1000" b="1">
                <a:solidFill>
                  <a:srgbClr val="1869CA"/>
                </a:solidFill>
              </a:rPr>
              <a:t> expertise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Scale up </a:t>
            </a:r>
            <a:r>
              <a:rPr lang="en-US" sz="1000" b="1">
                <a:solidFill>
                  <a:srgbClr val="1869CA"/>
                </a:solidFill>
              </a:rPr>
              <a:t>partnerships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459540" y="4102356"/>
            <a:ext cx="1431231" cy="2100028"/>
          </a:xfrm>
          <a:prstGeom prst="rect">
            <a:avLst/>
          </a:prstGeom>
          <a:noFill/>
          <a:ln>
            <a:solidFill>
              <a:srgbClr val="186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Optimize</a:t>
            </a:r>
            <a:r>
              <a:rPr lang="en-US" sz="1000" b="1">
                <a:solidFill>
                  <a:srgbClr val="1869CA"/>
                </a:solidFill>
              </a:rPr>
              <a:t> </a:t>
            </a:r>
            <a:r>
              <a:rPr lang="en-US" sz="1000">
                <a:solidFill>
                  <a:srgbClr val="1869CA"/>
                </a:solidFill>
              </a:rPr>
              <a:t>WMO </a:t>
            </a:r>
            <a:r>
              <a:rPr lang="en-US" sz="1000" b="1">
                <a:solidFill>
                  <a:srgbClr val="1869CA"/>
                </a:solidFill>
              </a:rPr>
              <a:t>constituent body structure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Streamline</a:t>
            </a:r>
            <a:r>
              <a:rPr lang="en-US" sz="1000" b="1">
                <a:solidFill>
                  <a:srgbClr val="1869CA"/>
                </a:solidFill>
              </a:rPr>
              <a:t> </a:t>
            </a:r>
            <a:r>
              <a:rPr lang="en-US" sz="1000">
                <a:solidFill>
                  <a:srgbClr val="1869CA"/>
                </a:solidFill>
              </a:rPr>
              <a:t>WMO</a:t>
            </a:r>
            <a:r>
              <a:rPr lang="en-US" sz="1000" b="1">
                <a:solidFill>
                  <a:srgbClr val="1869CA"/>
                </a:solidFill>
              </a:rPr>
              <a:t> programmes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1869CA"/>
                </a:solidFill>
              </a:rPr>
              <a:t>Advance</a:t>
            </a:r>
            <a:r>
              <a:rPr lang="en-US" sz="1000" b="1">
                <a:solidFill>
                  <a:srgbClr val="1869CA"/>
                </a:solidFill>
              </a:rPr>
              <a:t> equal, effective </a:t>
            </a:r>
            <a:r>
              <a:rPr lang="en-US" sz="1000">
                <a:solidFill>
                  <a:srgbClr val="1869CA"/>
                </a:solidFill>
              </a:rPr>
              <a:t>and</a:t>
            </a:r>
            <a:r>
              <a:rPr lang="en-US" sz="1000" b="1">
                <a:solidFill>
                  <a:srgbClr val="1869CA"/>
                </a:solidFill>
              </a:rPr>
              <a:t> inclusive participation</a:t>
            </a:r>
            <a:endParaRPr lang="en-US" sz="1000" b="1" dirty="0">
              <a:solidFill>
                <a:srgbClr val="1869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WMO Priorities for Polar &amp; High Mountain Regions </a:t>
            </a:r>
            <a:r>
              <a:rPr lang="en-GB" dirty="0" smtClean="0"/>
              <a:t>2020-2023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GB" dirty="0" smtClean="0"/>
              <a:t>Surface </a:t>
            </a:r>
            <a:r>
              <a:rPr lang="en-GB" dirty="0"/>
              <a:t>and Space Observations,</a:t>
            </a:r>
            <a:endParaRPr lang="en-US" dirty="0"/>
          </a:p>
          <a:p>
            <a:pPr lvl="1"/>
            <a:r>
              <a:rPr lang="en-GB" dirty="0"/>
              <a:t>Polar Predictions and Services, including Climate Services,</a:t>
            </a:r>
            <a:endParaRPr lang="en-US" dirty="0"/>
          </a:p>
          <a:p>
            <a:pPr lvl="1"/>
            <a:r>
              <a:rPr lang="en-GB" dirty="0"/>
              <a:t>Global Cryosphere Watch (GCW) Pre-operational Phase,</a:t>
            </a:r>
            <a:endParaRPr lang="en-US" dirty="0"/>
          </a:p>
          <a:p>
            <a:pPr lvl="1"/>
            <a:r>
              <a:rPr lang="en-GB" dirty="0"/>
              <a:t>High-Mountain Activities,</a:t>
            </a:r>
            <a:endParaRPr lang="en-US" dirty="0"/>
          </a:p>
          <a:p>
            <a:pPr lvl="1"/>
            <a:r>
              <a:rPr lang="en-GB" dirty="0"/>
              <a:t>Transition from Research to Operation and Services, and</a:t>
            </a:r>
            <a:endParaRPr lang="en-US" dirty="0"/>
          </a:p>
          <a:p>
            <a:pPr lvl="1"/>
            <a:r>
              <a:rPr lang="en-GB" dirty="0"/>
              <a:t>Resources and </a:t>
            </a:r>
            <a:r>
              <a:rPr lang="en-GB" dirty="0" smtClean="0"/>
              <a:t>Partnership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60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" y="93663"/>
            <a:ext cx="8829675" cy="706437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WMO Strategic Plan areas most relevant to SAON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931863"/>
            <a:ext cx="8229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Core Values 2</a:t>
            </a:r>
            <a:r>
              <a:rPr lang="en-US" sz="2000" dirty="0"/>
              <a:t>: </a:t>
            </a:r>
            <a:r>
              <a:rPr lang="en-US" sz="2000" i="1" dirty="0"/>
              <a:t>Collaboration and partnership</a:t>
            </a:r>
            <a:r>
              <a:rPr lang="en-US" sz="2000" dirty="0"/>
              <a:t> are highlighted as the foundation of the WMO mandate. This is as an important reason for WMO to work with SAON.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Goal 1</a:t>
            </a:r>
            <a:r>
              <a:rPr lang="en-US" sz="2000" dirty="0"/>
              <a:t>: </a:t>
            </a:r>
            <a:r>
              <a:rPr lang="en-US" sz="2000" i="1" dirty="0"/>
              <a:t>Better serve societal needs: delivering, authoritative, accessible, user-oriented and fit-for-purpose information and services</a:t>
            </a:r>
            <a:endParaRPr lang="en-US" sz="2000" dirty="0"/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Objective 1.2</a:t>
            </a:r>
            <a:r>
              <a:rPr lang="en-US" sz="2000" dirty="0"/>
              <a:t>: </a:t>
            </a:r>
            <a:r>
              <a:rPr lang="en-US" sz="2000" i="1" dirty="0"/>
              <a:t>Broaden the provision of policy- and decision-supporting climate information and services</a:t>
            </a:r>
            <a:endParaRPr lang="en-US" sz="2000" dirty="0"/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Objective 1.4</a:t>
            </a:r>
            <a:r>
              <a:rPr lang="en-US" sz="2000" dirty="0"/>
              <a:t>: </a:t>
            </a:r>
            <a:r>
              <a:rPr lang="en-US" sz="2000" i="1" dirty="0"/>
              <a:t>Enhance the value and innovate the provision of decision-supporting weather information and services</a:t>
            </a:r>
            <a:endParaRPr lang="en-US" sz="2000" dirty="0"/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Objective 3.1</a:t>
            </a:r>
            <a:r>
              <a:rPr lang="en-US" sz="2000" dirty="0"/>
              <a:t>:</a:t>
            </a:r>
            <a:r>
              <a:rPr lang="en-US" sz="2000" i="1" dirty="0"/>
              <a:t> Advance scientific knowledge of the Earth system</a:t>
            </a:r>
            <a:endParaRPr lang="en-US" sz="2000" dirty="0"/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Objective 3.2</a:t>
            </a:r>
            <a:r>
              <a:rPr lang="en-US" sz="2000" dirty="0"/>
              <a:t>: </a:t>
            </a:r>
            <a:r>
              <a:rPr lang="en-US" sz="2000" i="1" dirty="0"/>
              <a:t>Enhance the science-for-service value chain ensuring scientific and technological advances improve predictive capabilities</a:t>
            </a:r>
            <a:endParaRPr lang="en-US" sz="2000" dirty="0"/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Objective 4.3</a:t>
            </a:r>
            <a:r>
              <a:rPr lang="en-US" sz="2000" dirty="0"/>
              <a:t>: </a:t>
            </a:r>
            <a:r>
              <a:rPr lang="en-US" sz="2000" i="1" dirty="0"/>
              <a:t>Scale-up effective partnerships for investment in sustainable and cost-efficient infrastructure and service delivery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222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736508"/>
              </p:ext>
            </p:extLst>
          </p:nvPr>
        </p:nvGraphicFramePr>
        <p:xfrm>
          <a:off x="0" y="-24542"/>
          <a:ext cx="9143999" cy="68920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654"/>
                <a:gridCol w="1387807"/>
                <a:gridCol w="1362397"/>
                <a:gridCol w="1752441"/>
                <a:gridCol w="1555360"/>
                <a:gridCol w="1066031"/>
                <a:gridCol w="296366"/>
                <a:gridCol w="1163943"/>
              </a:tblGrid>
              <a:tr h="442106">
                <a:tc gridSpan="2">
                  <a:txBody>
                    <a:bodyPr/>
                    <a:lstStyle/>
                    <a:p>
                      <a:pPr marL="404495" marR="21590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WMO Strategic Plan</a:t>
                      </a:r>
                      <a:endParaRPr lang="en-US" sz="105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SAON Strategy</a:t>
                      </a:r>
                      <a:endParaRPr lang="en-US" sz="105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WMO LTG1</a:t>
                      </a:r>
                      <a:endParaRPr lang="en-US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(Services)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WMO LTG2</a:t>
                      </a:r>
                      <a:endParaRPr lang="en-US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(Infrastructure)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WMO LTG3</a:t>
                      </a:r>
                      <a:endParaRPr lang="en-US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(Research)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WMO LTG4</a:t>
                      </a:r>
                      <a:endParaRPr lang="en-US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(Capacity dev.)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WMO LTG5</a:t>
                      </a:r>
                      <a:endParaRPr lang="en-US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(Governance)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/>
                </a:tc>
              </a:tr>
              <a:tr h="1766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SG1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Create a roadmap to a well-integrated Arctic Observing System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88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O1.1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Conduct an inventory of national observational capacities</a:t>
                      </a:r>
                      <a:endParaRPr lang="en-US" sz="105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2"/>
                        </a:rPr>
                        <a:t>- OSCAR/Surface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</a:tr>
              <a:tr h="17206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O1.2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Complete an assessment of adequacy of the Arctic observational capacity in support of Arctic Societal Benefit Areas (SBAs)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P&amp;HM </a:t>
                      </a:r>
                      <a:r>
                        <a:rPr lang="en-GB" sz="1050" dirty="0">
                          <a:effectLst/>
                        </a:rPr>
                        <a:t>Activity 2(a) - </a:t>
                      </a:r>
                      <a:r>
                        <a:rPr lang="en-GB" sz="1050" u="none" strike="noStrike" dirty="0">
                          <a:effectLst/>
                          <a:hlinkClick r:id="rId3"/>
                        </a:rPr>
                        <a:t>WMO Strategy for Service Delivery and it Implementation Plan, WMO No. 1129</a:t>
                      </a:r>
                      <a:r>
                        <a:rPr lang="en-GB" sz="1050" u="none" strike="noStrike" dirty="0">
                          <a:effectLst/>
                        </a:rPr>
                        <a:t>; </a:t>
                      </a:r>
                      <a:r>
                        <a:rPr lang="en-GB" sz="1050" u="none" strike="noStrike" dirty="0">
                          <a:effectLst/>
                          <a:hlinkClick r:id="rId4"/>
                        </a:rPr>
                        <a:t>Decision 42 (EC-68)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5"/>
                        </a:rPr>
                        <a:t>- EC-PHORS </a:t>
                      </a:r>
                      <a:r>
                        <a:rPr lang="en-GB" sz="1050" u="none" strike="noStrike" dirty="0">
                          <a:effectLst/>
                          <a:hlinkClick r:id="rId5"/>
                        </a:rPr>
                        <a:t>Services White Paper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6"/>
                        </a:rPr>
                        <a:t>- OSCAR/Requirements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7"/>
                        </a:rPr>
                        <a:t>- RRR </a:t>
                      </a:r>
                      <a:r>
                        <a:rPr lang="en-GB" sz="1050" u="none" strike="noStrike" dirty="0">
                          <a:effectLst/>
                          <a:hlinkClick r:id="rId7"/>
                        </a:rPr>
                        <a:t>Statements of Guidance</a:t>
                      </a:r>
                      <a:r>
                        <a:rPr lang="en-GB" sz="1050" u="none" strike="noStrike" dirty="0">
                          <a:effectLst/>
                        </a:rPr>
                        <a:t>, impact studies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8"/>
                        </a:rPr>
                        <a:t>- EGOS-IP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9"/>
                        </a:rPr>
                        <a:t>- WIGOS </a:t>
                      </a:r>
                      <a:r>
                        <a:rPr lang="en-GB" sz="1050" u="none" strike="noStrike" dirty="0">
                          <a:effectLst/>
                          <a:hlinkClick r:id="rId9"/>
                        </a:rPr>
                        <a:t>Vision 2040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5(a) – Value chain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5(b) – societal risks &amp; opportunities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5(c) – data assimilation &amp; modelling,</a:t>
                      </a:r>
                      <a:r>
                        <a:rPr lang="en-GB" sz="1050" dirty="0">
                          <a:effectLst/>
                        </a:rPr>
                        <a:t> </a:t>
                      </a:r>
                      <a:r>
                        <a:rPr lang="en-GB" sz="1050" u="none" strike="noStrike" dirty="0">
                          <a:effectLst/>
                          <a:hlinkClick r:id="rId10"/>
                        </a:rPr>
                        <a:t>PPP, YOPP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EC-PHORS </a:t>
                      </a:r>
                      <a:r>
                        <a:rPr lang="en-GB" sz="1050" dirty="0">
                          <a:effectLst/>
                        </a:rPr>
                        <a:t>guiding &amp; blessing assessment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pPr marL="342900" lvl="0" indent="-342900" algn="l" rtl="0">
                        <a:spcAft>
                          <a:spcPts val="0"/>
                        </a:spcAft>
                        <a:buFont typeface="Tw Cen MT Condensed Extra Bold"/>
                        <a:buChar char="–"/>
                      </a:pPr>
                      <a:endParaRPr lang="en-US" sz="90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</a:tr>
              <a:tr h="1058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O1.3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Provide recommendations for a roadmap for future Arctic observational capacities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9"/>
                        </a:rPr>
                        <a:t>- WIGOS </a:t>
                      </a:r>
                      <a:r>
                        <a:rPr lang="en-GB" sz="1050" u="none" strike="noStrike" dirty="0">
                          <a:effectLst/>
                          <a:hlinkClick r:id="rId9"/>
                        </a:rPr>
                        <a:t>Vision 2040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11"/>
                        </a:rPr>
                        <a:t>- WIGOS </a:t>
                      </a:r>
                      <a:r>
                        <a:rPr lang="en-GB" sz="1050" u="none" strike="noStrike" dirty="0">
                          <a:effectLst/>
                          <a:hlinkClick r:id="rId11"/>
                        </a:rPr>
                        <a:t>Operational Plan</a:t>
                      </a:r>
                      <a:r>
                        <a:rPr lang="en-GB" sz="1050" dirty="0">
                          <a:effectLst/>
                        </a:rPr>
                        <a:t> - Annex to draft Resolution 6.1(1)/4 (Cg-18)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12"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  <a:hlinkClick r:id="rId12"/>
                        </a:rPr>
                        <a:t>activity 3(a)</a:t>
                      </a:r>
                      <a:r>
                        <a:rPr lang="en-GB" sz="1050" dirty="0">
                          <a:effectLst/>
                        </a:rPr>
                        <a:t> – GCW surface obs. </a:t>
                      </a:r>
                      <a:r>
                        <a:rPr lang="en-GB" sz="1050" dirty="0" smtClean="0">
                          <a:effectLst/>
                          <a:hlinkClick r:id="rId9"/>
                        </a:rPr>
                        <a:t>N</a:t>
                      </a:r>
                      <a:r>
                        <a:rPr lang="en-GB" sz="1050" dirty="0" smtClean="0">
                          <a:effectLst/>
                        </a:rPr>
                        <a:t>etworks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5(c) – data assimilation &amp; modelling,</a:t>
                      </a:r>
                      <a:r>
                        <a:rPr lang="en-GB" sz="1050" dirty="0">
                          <a:effectLst/>
                        </a:rPr>
                        <a:t> </a:t>
                      </a:r>
                      <a:r>
                        <a:rPr lang="en-GB" sz="1050" u="none" strike="noStrike" dirty="0">
                          <a:effectLst/>
                          <a:hlinkClick r:id="rId10"/>
                        </a:rPr>
                        <a:t>PPP, YOPP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EC-PHORS </a:t>
                      </a:r>
                      <a:r>
                        <a:rPr lang="en-GB" sz="1050" dirty="0">
                          <a:effectLst/>
                        </a:rPr>
                        <a:t>guiding &amp; advising on WMO contribution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pPr marL="342900" lvl="0" indent="-342900" algn="l" rtl="0">
                        <a:spcAft>
                          <a:spcPts val="0"/>
                        </a:spcAft>
                        <a:buFont typeface="Tw Cen MT Condensed Extra Bold"/>
                        <a:buChar char="–"/>
                      </a:pPr>
                      <a:endParaRPr lang="en-US" sz="90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</a:tr>
              <a:tr h="1947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O1.4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Create opportunities to develop and implement observations in support of Arctic Societal Benefit Areas (SBAs)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P&amp;HM </a:t>
                      </a:r>
                      <a:r>
                        <a:rPr lang="en-GB" sz="1050" dirty="0">
                          <a:effectLst/>
                        </a:rPr>
                        <a:t>Activity 2(b) - </a:t>
                      </a:r>
                      <a:r>
                        <a:rPr lang="en-GB" sz="1050" u="none" strike="noStrike" dirty="0">
                          <a:effectLst/>
                          <a:hlinkClick r:id="rId13"/>
                        </a:rPr>
                        <a:t>ArcRCC Network</a:t>
                      </a:r>
                      <a:r>
                        <a:rPr lang="en-GB" sz="1050" dirty="0">
                          <a:effectLst/>
                        </a:rPr>
                        <a:t> &amp; outlook forums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3(b) – Cryosphere monitoring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3(e) – GCW partnerships for data access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1(c) – Synergies GCW – WHYCOS – WHOS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1(d) – Community-based monitoring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P&amp;HM </a:t>
                      </a:r>
                      <a:r>
                        <a:rPr lang="en-GB" sz="1050" dirty="0">
                          <a:effectLst/>
                        </a:rPr>
                        <a:t>activity 3(e) - </a:t>
                      </a:r>
                      <a:r>
                        <a:rPr lang="en-GB" sz="1050" u="none" strike="noStrike" dirty="0">
                          <a:effectLst/>
                        </a:rPr>
                        <a:t>GCW partnerships for data access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</a:rPr>
                        <a:t>- WMO </a:t>
                      </a:r>
                      <a:r>
                        <a:rPr lang="en-GB" sz="1050" u="none" strike="noStrike" dirty="0">
                          <a:effectLst/>
                        </a:rPr>
                        <a:t>Country Support Initiative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u="none" strike="noStrike" dirty="0" smtClean="0">
                          <a:effectLst/>
                          <a:hlinkClick r:id="rId12"/>
                        </a:rPr>
                        <a:t>- P&amp;HM </a:t>
                      </a:r>
                      <a:r>
                        <a:rPr lang="en-GB" sz="1050" u="none" strike="noStrike" dirty="0">
                          <a:effectLst/>
                        </a:rPr>
                        <a:t>activity 3(f)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WMO </a:t>
                      </a:r>
                      <a:r>
                        <a:rPr lang="en-GB" sz="1050" dirty="0">
                          <a:effectLst/>
                        </a:rPr>
                        <a:t>contribution to PAME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WMO </a:t>
                      </a:r>
                      <a:r>
                        <a:rPr lang="en-GB" sz="1050" dirty="0">
                          <a:effectLst/>
                        </a:rPr>
                        <a:t>Contribution to AMAP</a:t>
                      </a:r>
                      <a:endParaRPr lang="en-US" sz="105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 Resolution </a:t>
                      </a:r>
                      <a:r>
                        <a:rPr lang="en-GB" sz="1050" dirty="0">
                          <a:effectLst/>
                        </a:rPr>
                        <a:t>7.3(2) (Cg-18) - WMO Scientific and Technological Support to IPCC and Climate Policy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pPr marL="342900" lvl="0" indent="-342900" algn="l" rtl="0">
                        <a:spcAft>
                          <a:spcPts val="0"/>
                        </a:spcAft>
                        <a:buFont typeface="Tw Cen MT Condensed Extra Bold"/>
                        <a:buChar char="–"/>
                      </a:pPr>
                      <a:endParaRPr lang="en-US" sz="90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</a:tr>
              <a:tr h="9274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O1.5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Develop a long-term repository for relevant project deliverables – establishment of ArcticGEOSS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PRCCs, PARCOF, GIPPS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Weather Services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HydroHub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P&amp;HM Activity 5(d) – Demonstration projects for transition to operations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 </a:t>
                      </a:r>
                      <a:endParaRPr lang="en-US" sz="105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8831" marR="38831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050" dirty="0" smtClean="0">
                          <a:effectLst/>
                        </a:rPr>
                        <a:t>-</a:t>
                      </a:r>
                      <a:r>
                        <a:rPr lang="en-GB" sz="1050" baseline="0" dirty="0" smtClean="0">
                          <a:effectLst/>
                        </a:rPr>
                        <a:t> </a:t>
                      </a:r>
                      <a:r>
                        <a:rPr lang="en-GB" sz="1050" dirty="0" smtClean="0">
                          <a:effectLst/>
                        </a:rPr>
                        <a:t>EC-PHORS </a:t>
                      </a:r>
                      <a:r>
                        <a:rPr lang="en-GB" sz="1050" dirty="0">
                          <a:effectLst/>
                        </a:rPr>
                        <a:t>guiding development of projects</a:t>
                      </a:r>
                      <a:endParaRPr lang="en-US" sz="105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  <a:tc hMerge="1">
                  <a:txBody>
                    <a:bodyPr/>
                    <a:lstStyle/>
                    <a:p>
                      <a:pPr marL="342900" lvl="0" indent="-342900" algn="l" rtl="0">
                        <a:spcAft>
                          <a:spcPts val="0"/>
                        </a:spcAft>
                        <a:buFont typeface="Tw Cen MT Condensed Extra Bold"/>
                        <a:buChar char="–"/>
                      </a:pPr>
                      <a:endParaRPr lang="en-US" sz="9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8831" marR="388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9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596808"/>
              </p:ext>
            </p:extLst>
          </p:nvPr>
        </p:nvGraphicFramePr>
        <p:xfrm>
          <a:off x="-1" y="1"/>
          <a:ext cx="9144002" cy="7071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653"/>
                <a:gridCol w="1387808"/>
                <a:gridCol w="1136934"/>
                <a:gridCol w="1977904"/>
                <a:gridCol w="1120138"/>
                <a:gridCol w="1446663"/>
                <a:gridCol w="1514902"/>
              </a:tblGrid>
              <a:tr h="430262">
                <a:tc gridSpan="2">
                  <a:txBody>
                    <a:bodyPr/>
                    <a:lstStyle/>
                    <a:p>
                      <a:pPr marL="404495" marR="21590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WMO Strategic Plan</a:t>
                      </a:r>
                      <a:endParaRPr lang="en-US" sz="12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SAON Strategy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WMO LTG1</a:t>
                      </a:r>
                      <a:endParaRPr lang="en-US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(Services)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WMO LTG2</a:t>
                      </a:r>
                      <a:endParaRPr lang="en-US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(Infrastructure)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WMO LTG3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(Research)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WMO LTG4</a:t>
                      </a:r>
                      <a:endParaRPr lang="en-US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(Capacity dev.)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WMO LTG5</a:t>
                      </a:r>
                      <a:endParaRPr lang="en-US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(Governance)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/>
                </a:tc>
              </a:tr>
              <a:tr h="157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SG2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Promote free and ethically open access to all Arctic observational data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342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O2.1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Create a road map outlining the steps towards achieving a system that will facilitate access to Arctic observational data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WMO </a:t>
                      </a:r>
                      <a:r>
                        <a:rPr lang="en-GB" sz="1200" dirty="0">
                          <a:effectLst/>
                        </a:rPr>
                        <a:t>Information System (WIS) Strategy 2.0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3(c) - GCW data portal, and 3(d) - Cryosphere products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1(e) – Satellite data utilization, PSTG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US" sz="1200" dirty="0" smtClean="0">
                          <a:effectLst/>
                        </a:rPr>
                        <a:t>- GCW </a:t>
                      </a:r>
                      <a:r>
                        <a:rPr lang="en-US" sz="1200" dirty="0">
                          <a:effectLst/>
                        </a:rPr>
                        <a:t>Integrated Global Cryosphere Information System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2159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2159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 </a:t>
                      </a:r>
                      <a:r>
                        <a:rPr lang="en-GB" sz="1200" dirty="0">
                          <a:effectLst/>
                        </a:rPr>
                        <a:t>defining strategy and guiding implementation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</a:tr>
              <a:tr h="2267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O2.2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Advance a system to facilitate access to Arctic observational data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u="none" strike="noStrike">
                          <a:effectLst/>
                          <a:hlinkClick r:id="rId2"/>
                        </a:rPr>
                        <a:t>ArcRCC Network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3(c) - GCW data portal, and 3(d) Cryosphere , products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1(e) – Satellite data utilization, PSTG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US" sz="1200" dirty="0" smtClean="0">
                          <a:effectLst/>
                        </a:rPr>
                        <a:t>- GCW </a:t>
                      </a:r>
                      <a:r>
                        <a:rPr lang="en-US" sz="1200" dirty="0">
                          <a:effectLst/>
                        </a:rPr>
                        <a:t>Integrated Global Cryosphere Information System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2159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SO </a:t>
                      </a:r>
                      <a:r>
                        <a:rPr lang="en-GB" sz="1200" dirty="0">
                          <a:effectLst/>
                        </a:rPr>
                        <a:t>4.3 - Scale-up effective partnerships for investment in sustainable and cost-efficient infrastructure and service delivery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Facilitate </a:t>
                      </a:r>
                      <a:r>
                        <a:rPr lang="en-GB" sz="1200" dirty="0">
                          <a:effectLst/>
                        </a:rPr>
                        <a:t>access to research observations in support of Earth System prediction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 </a:t>
                      </a:r>
                      <a:r>
                        <a:rPr lang="en-GB" sz="1200" dirty="0">
                          <a:effectLst/>
                        </a:rPr>
                        <a:t>overall providing guidance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</a:tr>
              <a:tr h="2267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O2.3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Establish a persistent consortium of organizations to oversee the development of a sustainable, world-wide system for access to all Arctic data</a:t>
                      </a:r>
                      <a:endParaRPr lang="en-US" sz="12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3(c) - GCW data portal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3(d) - Cryosphere products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</a:t>
                      </a:r>
                      <a:r>
                        <a:rPr lang="en-GB" sz="1200" dirty="0">
                          <a:effectLst/>
                        </a:rPr>
                        <a:t>, GCW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P&amp;HM </a:t>
                      </a:r>
                      <a:r>
                        <a:rPr lang="en-GB" sz="1200" dirty="0">
                          <a:effectLst/>
                        </a:rPr>
                        <a:t>Activity 1(e) – Satellite data utilization, PSTG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</a:t>
                      </a:r>
                      <a:r>
                        <a:rPr lang="en-GB" sz="1200" dirty="0">
                          <a:effectLst/>
                        </a:rPr>
                        <a:t>, PPP, YOPP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WMO </a:t>
                      </a:r>
                      <a:r>
                        <a:rPr lang="en-GB" sz="1200" dirty="0">
                          <a:effectLst/>
                        </a:rPr>
                        <a:t>part of SAON Consortium, working with partners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EC-PHORS </a:t>
                      </a:r>
                      <a:r>
                        <a:rPr lang="en-GB" sz="1200" dirty="0">
                          <a:effectLst/>
                        </a:rPr>
                        <a:t>defining strategy and guiding implementation</a:t>
                      </a:r>
                      <a:endParaRPr lang="en-US" sz="12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200" dirty="0" smtClean="0">
                          <a:effectLst/>
                        </a:rPr>
                        <a:t>- WMO </a:t>
                      </a:r>
                      <a:r>
                        <a:rPr lang="en-GB" sz="1200" dirty="0">
                          <a:effectLst/>
                        </a:rPr>
                        <a:t>participation in Arctic council</a:t>
                      </a:r>
                      <a:endParaRPr lang="en-US" sz="12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39974" marR="3997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55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666240"/>
              </p:ext>
            </p:extLst>
          </p:nvPr>
        </p:nvGraphicFramePr>
        <p:xfrm>
          <a:off x="-2" y="0"/>
          <a:ext cx="9144002" cy="702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654"/>
                <a:gridCol w="1583047"/>
                <a:gridCol w="1167158"/>
                <a:gridCol w="2135600"/>
                <a:gridCol w="1405719"/>
                <a:gridCol w="150125"/>
                <a:gridCol w="777923"/>
                <a:gridCol w="109182"/>
                <a:gridCol w="1255594"/>
              </a:tblGrid>
              <a:tr h="545910">
                <a:tc gridSpan="2">
                  <a:txBody>
                    <a:bodyPr/>
                    <a:lstStyle/>
                    <a:p>
                      <a:pPr marL="404495" marR="21590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WMO Strategic Plan</a:t>
                      </a:r>
                      <a:endParaRPr lang="en-US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SAON Strategy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WMO LTG1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(Services)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WMO LTG2</a:t>
                      </a:r>
                      <a:endParaRPr lang="en-US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(Infrastructure)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WMO LTG3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(Research)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WMO LTG4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(</a:t>
                      </a:r>
                      <a:r>
                        <a:rPr lang="en-GB" sz="1400" dirty="0" smtClean="0">
                          <a:effectLst/>
                        </a:rPr>
                        <a:t>CD)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WMO LTG5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(Governance)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/>
                </a:tc>
              </a:tr>
              <a:tr h="2272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SG3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Ensure sustainability of Arctic observing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149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O3.1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Develop a strategy for long-term financial commitment in Arctic observations</a:t>
                      </a:r>
                      <a:endParaRPr lang="en-US" sz="16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>
                          <a:effectLst/>
                        </a:rPr>
                        <a:t>WMO contributing to drafting strategy, with input related to observational requirements and gaps for </a:t>
                      </a:r>
                      <a:r>
                        <a:rPr lang="en-GB" sz="1400" dirty="0" err="1">
                          <a:effectLst/>
                        </a:rPr>
                        <a:t>ArcPRCC</a:t>
                      </a:r>
                      <a:r>
                        <a:rPr lang="en-GB" sz="1400" dirty="0">
                          <a:effectLst/>
                        </a:rPr>
                        <a:t> Network and Arctic Outlook Forums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>
                          <a:effectLst/>
                        </a:rPr>
                        <a:t>WMO contributing to drafting strategy, with input related to (</a:t>
                      </a:r>
                      <a:r>
                        <a:rPr lang="en-GB" sz="1400" dirty="0" err="1">
                          <a:effectLst/>
                        </a:rPr>
                        <a:t>i</a:t>
                      </a:r>
                      <a:r>
                        <a:rPr lang="en-GB" sz="1400" dirty="0">
                          <a:effectLst/>
                        </a:rPr>
                        <a:t>) justification of the use of Arctic Observations in support of WMO application areas where services are delivered in the Arctic (WIGOS Vision 2040, EGOS-IP, GBON), (ii) WMO Members commitments to WIGOS in Arctic region, (iii) cryosphere monitoring observational requirements and gaps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P&amp;HM </a:t>
                      </a:r>
                      <a:r>
                        <a:rPr lang="en-GB" sz="1400" dirty="0">
                          <a:effectLst/>
                        </a:rPr>
                        <a:t>activity 5(c) – modelling techniques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P&amp;HM </a:t>
                      </a:r>
                      <a:r>
                        <a:rPr lang="en-GB" sz="1400" dirty="0">
                          <a:effectLst/>
                        </a:rPr>
                        <a:t>activity 5(d) – Demonstration projects for transition to operations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P&amp;HM </a:t>
                      </a:r>
                      <a:r>
                        <a:rPr lang="en-GB" sz="1400" dirty="0">
                          <a:effectLst/>
                        </a:rPr>
                        <a:t>activity 5(e) – Engagement with early career scientists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WMO </a:t>
                      </a:r>
                      <a:r>
                        <a:rPr lang="en-GB" sz="1400" dirty="0">
                          <a:effectLst/>
                        </a:rPr>
                        <a:t>Country Support Initiative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EC-PHORS </a:t>
                      </a:r>
                      <a:r>
                        <a:rPr lang="en-GB" sz="1400" dirty="0">
                          <a:effectLst/>
                        </a:rPr>
                        <a:t>defining strategy and guiding implementation (GBON, RBON, GCW)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P&amp;HM </a:t>
                      </a:r>
                      <a:r>
                        <a:rPr lang="en-GB" sz="1400" dirty="0">
                          <a:effectLst/>
                        </a:rPr>
                        <a:t>activity 6(a) - Partnership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P&amp;HM </a:t>
                      </a:r>
                      <a:r>
                        <a:rPr lang="en-GB" sz="1400" dirty="0">
                          <a:effectLst/>
                        </a:rPr>
                        <a:t>activity 6(b) – Resources &amp; synergies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75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O3.2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Apply the strategy developed in 3.1 to advocate to funding agencies and states to ensure sustainability of Arctic observing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TBD once strategy is drafted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TBD once strategy is drafted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TBD once strategy is drafted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WMO </a:t>
                      </a:r>
                      <a:r>
                        <a:rPr lang="en-GB" sz="1400" dirty="0">
                          <a:effectLst/>
                        </a:rPr>
                        <a:t>Country Support Initiative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TBD </a:t>
                      </a:r>
                      <a:r>
                        <a:rPr lang="en-GB" sz="1400" dirty="0">
                          <a:effectLst/>
                        </a:rPr>
                        <a:t>once strategy is drafted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EC-PHORS </a:t>
                      </a:r>
                      <a:r>
                        <a:rPr lang="en-GB" sz="1400" dirty="0">
                          <a:effectLst/>
                        </a:rPr>
                        <a:t>guiding implementation by WMO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29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O3.3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Secure funding for international SAON secretariat and operational costs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16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49736" marR="49736" marT="0" marB="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WMO </a:t>
                      </a:r>
                      <a:r>
                        <a:rPr lang="en-GB" sz="1400" dirty="0">
                          <a:effectLst/>
                        </a:rPr>
                        <a:t>Advocacy with </a:t>
                      </a:r>
                      <a:r>
                        <a:rPr lang="en-GB" sz="1400" dirty="0" smtClean="0">
                          <a:effectLst/>
                        </a:rPr>
                        <a:t>AC</a:t>
                      </a:r>
                      <a:endParaRPr lang="en-US" sz="1400" dirty="0">
                        <a:effectLst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Tw Cen MT Condensed Extra Bold"/>
                        <a:buNone/>
                      </a:pPr>
                      <a:r>
                        <a:rPr lang="en-GB" sz="1400" dirty="0" smtClean="0">
                          <a:effectLst/>
                        </a:rPr>
                        <a:t>- EC-PHORS for </a:t>
                      </a:r>
                      <a:r>
                        <a:rPr lang="en-GB" sz="1400" dirty="0">
                          <a:effectLst/>
                        </a:rPr>
                        <a:t>general guidance</a:t>
                      </a:r>
                      <a:endParaRPr lang="en-US" sz="1400" dirty="0">
                        <a:effectLst/>
                        <a:latin typeface="Verdana"/>
                        <a:ea typeface="SimSun"/>
                        <a:cs typeface="Times New Roman"/>
                      </a:endParaRPr>
                    </a:p>
                  </a:txBody>
                  <a:tcPr marL="49736" marR="4973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31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3410"/>
          </a:xfrm>
        </p:spPr>
        <p:txBody>
          <a:bodyPr>
            <a:noAutofit/>
          </a:bodyPr>
          <a:lstStyle/>
          <a:p>
            <a:r>
              <a:rPr lang="en-GB" sz="2800" dirty="0" smtClean="0"/>
              <a:t>Key WMO contributions and deliverables to SAON Strategy</a:t>
            </a:r>
            <a:endParaRPr lang="en-GB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594511"/>
              </p:ext>
            </p:extLst>
          </p:nvPr>
        </p:nvGraphicFramePr>
        <p:xfrm>
          <a:off x="81886" y="677831"/>
          <a:ext cx="8980240" cy="6180168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439409"/>
                <a:gridCol w="6540831"/>
              </a:tblGrid>
              <a:tr h="647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SAON Strategic </a:t>
                      </a:r>
                      <a:r>
                        <a:rPr lang="en-US" sz="1800" dirty="0" smtClean="0">
                          <a:effectLst/>
                        </a:rPr>
                        <a:t>Goals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Key WMO deliverables or</a:t>
                      </a:r>
                      <a:r>
                        <a:rPr lang="en-US" sz="1800" baseline="0" dirty="0" smtClean="0">
                          <a:effectLst/>
                        </a:rPr>
                        <a:t> contributions</a:t>
                      </a:r>
                      <a:endParaRPr lang="en-US" sz="18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(WMO </a:t>
                      </a:r>
                      <a:r>
                        <a:rPr lang="en-US" sz="1800" dirty="0">
                          <a:effectLst/>
                        </a:rPr>
                        <a:t>Strategic Plan </a:t>
                      </a:r>
                      <a:r>
                        <a:rPr lang="en-US" sz="1800" dirty="0" smtClean="0">
                          <a:effectLst/>
                        </a:rPr>
                        <a:t>2020-2023)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000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Goal 1</a:t>
                      </a:r>
                      <a:r>
                        <a:rPr lang="en-US" sz="1800" b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: </a:t>
                      </a:r>
                      <a:r>
                        <a:rPr lang="en-GB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 roadmap to a well-integrated Arctic Observing System</a:t>
                      </a:r>
                      <a:endParaRPr lang="en-US" sz="1800" b="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LTG2,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 SO 2.1 – WIGOS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WIGOS Vision 2040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OSCAR/Surface as inventory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RRR: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 OSCAR/Requirements &amp; Statements of Guidance,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 impact studies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Implementation Plan responding to WIGOS Vision 2040, with key elements referring to SAON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GCW Observing Network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ArcRCC Network &amp; Outlook Forums</a:t>
                      </a:r>
                      <a:endParaRPr lang="en-US" sz="1400" b="1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643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Goal 2: </a:t>
                      </a:r>
                      <a:r>
                        <a:rPr lang="en-US" sz="1800" b="0" dirty="0">
                          <a:effectLst/>
                          <a:latin typeface="Calibri"/>
                          <a:ea typeface="SimSun"/>
                          <a:cs typeface="Arial"/>
                        </a:rPr>
                        <a:t>Free &amp; ethically open access to Arctic obs. data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LTG2, SO 2.3 –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WIS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WIS Strategy 2.0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Arc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 PRCC Data Portal</a:t>
                      </a:r>
                      <a:endParaRPr lang="en-US" sz="1400" b="1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GCW Data Portal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GCW Integrated Global Cryosphere Information System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WMO working with its partners, to be part of consortium (SAON Obj. 2.3)</a:t>
                      </a:r>
                    </a:p>
                  </a:txBody>
                  <a:tcPr marL="68580" marR="68580" marT="0" marB="0"/>
                </a:tc>
              </a:tr>
              <a:tr h="1888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Goal 3: 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 sustainability of Arctic observing</a:t>
                      </a:r>
                      <a:endParaRPr lang="en-US" sz="1800" b="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LTG2, SO 2.1, SO 2.2 – WIGOS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LTG4 – Capacity Development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WMO Contributing to drafting strategy 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on the basis of WIGOS Vision 2040 and WMO contribution to Arctic SBAs.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WMO Country Support Initiative 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with targeted use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 for Arctic Countries</a:t>
                      </a:r>
                      <a:endParaRPr lang="en-US" sz="1400" dirty="0" smtClean="0">
                        <a:effectLst/>
                        <a:latin typeface="+mn-lt"/>
                        <a:ea typeface="SimSun"/>
                        <a:cs typeface="Arial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EC-PHORS defining WMO contribution to Strategy and guiding its implementation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WMO Advocacy 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SimSun"/>
                          <a:cs typeface="Arial"/>
                        </a:rPr>
                        <a:t>through EC-PHORS and Arctic Council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06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33" y="444167"/>
            <a:ext cx="8846067" cy="577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3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6193"/>
          </a:xfrm>
        </p:spPr>
        <p:txBody>
          <a:bodyPr>
            <a:noAutofit/>
          </a:bodyPr>
          <a:lstStyle/>
          <a:p>
            <a:r>
              <a:rPr lang="en-US" sz="3200" dirty="0" smtClean="0"/>
              <a:t>Resolution 29 (EC-70), 2018</a:t>
            </a:r>
            <a:br>
              <a:rPr lang="en-US" sz="3200" dirty="0" smtClean="0"/>
            </a:br>
            <a:r>
              <a:rPr lang="en-US" sz="3200" dirty="0" smtClean="0"/>
              <a:t>GCW Surface Observing Network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31358" y="1793054"/>
            <a:ext cx="36220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Approved 153 stations, of which 105 are CryoNet:</a:t>
            </a:r>
          </a:p>
          <a:p>
            <a:pPr marL="285750" indent="-285750">
              <a:buFont typeface="Wingdings"/>
              <a:buChar char="à"/>
            </a:pPr>
            <a:r>
              <a:rPr lang="en-US" sz="2000" dirty="0" smtClean="0">
                <a:sym typeface="Wingdings" panose="05000000000000000000" pitchFamily="2" charset="2"/>
              </a:rPr>
              <a:t>Countries: 26</a:t>
            </a:r>
          </a:p>
          <a:p>
            <a:pPr marL="285750" indent="-285750">
              <a:buFont typeface="Wingdings"/>
              <a:buChar char="à"/>
            </a:pPr>
            <a:r>
              <a:rPr lang="en-US" sz="2000" dirty="0" smtClean="0">
                <a:sym typeface="Wingdings" panose="05000000000000000000" pitchFamily="2" charset="2"/>
              </a:rPr>
              <a:t>Regions: 5 plus Antarctica</a:t>
            </a:r>
          </a:p>
          <a:p>
            <a:pPr marL="285750" indent="-285750">
              <a:buFont typeface="Wingdings"/>
              <a:buChar char="à"/>
            </a:pPr>
            <a:r>
              <a:rPr lang="en-US" sz="2000" dirty="0" smtClean="0">
                <a:sym typeface="Wingdings" panose="05000000000000000000" pitchFamily="2" charset="2"/>
              </a:rPr>
              <a:t>Institutions: 41 (65% non-NMHSs)</a:t>
            </a:r>
          </a:p>
          <a:p>
            <a:pPr marL="285750" indent="-285750">
              <a:buFont typeface="Wingdings"/>
              <a:buChar char="à"/>
            </a:pPr>
            <a:r>
              <a:rPr lang="en-US" sz="2000" dirty="0" smtClean="0">
                <a:sym typeface="Wingdings" panose="05000000000000000000" pitchFamily="2" charset="2"/>
              </a:rPr>
              <a:t>20+ candidate stations </a:t>
            </a:r>
          </a:p>
          <a:p>
            <a:pPr marL="285750" indent="-285750">
              <a:buFont typeface="Wingdings"/>
              <a:buChar char="à"/>
            </a:pPr>
            <a:r>
              <a:rPr lang="en-US" sz="2000" dirty="0" smtClean="0">
                <a:sym typeface="Wingdings" panose="05000000000000000000" pitchFamily="2" charset="2"/>
              </a:rPr>
              <a:t>Significant interest (Azerbaijan, India, Kenya, Tajikistan, Chile, USA,  </a:t>
            </a:r>
            <a:r>
              <a:rPr lang="en-US" sz="2000" dirty="0" err="1" smtClean="0">
                <a:sym typeface="Wingdings" panose="05000000000000000000" pitchFamily="2" charset="2"/>
              </a:rPr>
              <a:t>etc</a:t>
            </a:r>
            <a:r>
              <a:rPr lang="en-US" sz="2000" dirty="0" smtClean="0"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0155" y="1270108"/>
            <a:ext cx="49137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globalcryospherewatch.org/cryonet/sites.php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2055566" y="6320901"/>
            <a:ext cx="1397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Sea Ice Stations</a:t>
            </a:r>
            <a:endParaRPr lang="en-US" sz="1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048" y="1793055"/>
            <a:ext cx="5393358" cy="468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943"/>
            <a:ext cx="8229600" cy="313837"/>
          </a:xfrm>
        </p:spPr>
        <p:txBody>
          <a:bodyPr>
            <a:noAutofit/>
          </a:bodyPr>
          <a:lstStyle/>
          <a:p>
            <a:r>
              <a:rPr lang="en-US" dirty="0" smtClean="0"/>
              <a:t>GCW Data Portal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6159496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000" i="1" dirty="0"/>
              <a:t>GCW data management follows a metadata </a:t>
            </a:r>
            <a:r>
              <a:rPr lang="en-US" sz="2000" i="1" dirty="0" smtClean="0"/>
              <a:t>driven approach 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r="12630" b="4084"/>
          <a:stretch/>
        </p:blipFill>
        <p:spPr bwMode="auto">
          <a:xfrm>
            <a:off x="0" y="885314"/>
            <a:ext cx="5593340" cy="462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45457" y="2034773"/>
            <a:ext cx="36985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 smtClean="0"/>
              <a:t>Data interoperable with  GCW stations </a:t>
            </a:r>
            <a:r>
              <a:rPr lang="en-US" sz="2000" b="1" dirty="0" smtClean="0">
                <a:solidFill>
                  <a:schemeClr val="tx2"/>
                </a:solidFill>
              </a:rPr>
              <a:t>(under development by SLF, Switzerland</a:t>
            </a:r>
            <a:r>
              <a:rPr lang="en-US" sz="2000" dirty="0" smtClean="0"/>
              <a:t>)</a:t>
            </a:r>
          </a:p>
          <a:p>
            <a:pPr marL="342900" indent="-342900">
              <a:buFontTx/>
              <a:buChar char="-"/>
            </a:pPr>
            <a:endParaRPr lang="en-US" sz="2000" b="1" dirty="0" smtClean="0"/>
          </a:p>
          <a:p>
            <a:pPr marL="342900" indent="-342900">
              <a:buFontTx/>
              <a:buChar char="-"/>
            </a:pPr>
            <a:r>
              <a:rPr lang="en-US" sz="2000" b="1" dirty="0" smtClean="0"/>
              <a:t>Interfaces </a:t>
            </a:r>
            <a:r>
              <a:rPr lang="en-US" sz="2000" b="1" dirty="0"/>
              <a:t>with  80+ data </a:t>
            </a:r>
            <a:r>
              <a:rPr lang="en-US" sz="2000" b="1" dirty="0" err="1"/>
              <a:t>centres</a:t>
            </a:r>
            <a:r>
              <a:rPr lang="en-US" sz="2000" b="1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sz="2000" b="1" dirty="0" smtClean="0"/>
              <a:t>Provides discovery </a:t>
            </a:r>
            <a:r>
              <a:rPr lang="en-US" sz="2000" b="1" dirty="0"/>
              <a:t>metadata and data (as available) </a:t>
            </a:r>
            <a:r>
              <a:rPr lang="en-US" sz="2000" b="1" dirty="0" smtClean="0"/>
              <a:t>from</a:t>
            </a:r>
          </a:p>
          <a:p>
            <a:endParaRPr lang="en-US" sz="2000" b="1" dirty="0"/>
          </a:p>
          <a:p>
            <a:r>
              <a:rPr lang="en-US" sz="2000" b="1" dirty="0" smtClean="0"/>
              <a:t>Provides visualization and transformation services </a:t>
            </a:r>
          </a:p>
          <a:p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2031430" y="2073630"/>
            <a:ext cx="3619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</a:t>
            </a:r>
            <a:r>
              <a:rPr lang="en-US" sz="2000" b="1" dirty="0"/>
              <a:t>gcw.met.no/data_access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51139" y="885314"/>
            <a:ext cx="3397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Developed and hosted by Norway (MetNo)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8160"/>
            <a:ext cx="8509379" cy="803536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Satellite Product Intercomparisons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0518"/>
            <a:ext cx="9068945" cy="301274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GCW leadership on:</a:t>
            </a:r>
          </a:p>
          <a:p>
            <a:pPr marL="538163" lvl="1"/>
            <a:r>
              <a:rPr lang="en-US" sz="2400" dirty="0" smtClean="0"/>
              <a:t>SnowPEx</a:t>
            </a:r>
            <a:r>
              <a:rPr lang="en-US" sz="2400" dirty="0"/>
              <a:t>: </a:t>
            </a:r>
            <a:r>
              <a:rPr lang="en-US" sz="2400" dirty="0" smtClean="0"/>
              <a:t>ESA funded/conducted </a:t>
            </a:r>
            <a:r>
              <a:rPr lang="en-US" sz="2400" dirty="0"/>
              <a:t>Satellite Snow Products intercomparison </a:t>
            </a:r>
            <a:r>
              <a:rPr lang="en-US" sz="2400" dirty="0" smtClean="0"/>
              <a:t>(</a:t>
            </a:r>
            <a:r>
              <a:rPr lang="en-US" sz="2400" dirty="0"/>
              <a:t>snow cover and SWE</a:t>
            </a:r>
            <a:r>
              <a:rPr lang="en-US" sz="2400" dirty="0" smtClean="0"/>
              <a:t>)(2014 -16): final report pending.</a:t>
            </a:r>
          </a:p>
          <a:p>
            <a:pPr marL="538163" lvl="1"/>
            <a:endParaRPr lang="en-US" sz="1600" dirty="0" smtClean="0"/>
          </a:p>
          <a:p>
            <a:pPr marL="538163" lvl="1"/>
            <a:r>
              <a:rPr lang="en-US" sz="2400" dirty="0" smtClean="0"/>
              <a:t>Planned: Sea Ice Product Intercomparison (proposal  being developed by GCW for ESA) – sea ice thickness and snow on ice (2022+).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000" y="3766783"/>
            <a:ext cx="6968945" cy="303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0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GCW Pre-operational phase 2020-2023 (deliverables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251" y="1417638"/>
            <a:ext cx="8386549" cy="4708525"/>
          </a:xfrm>
        </p:spPr>
        <p:txBody>
          <a:bodyPr>
            <a:noAutofit/>
          </a:bodyPr>
          <a:lstStyle/>
          <a:p>
            <a:pPr lvl="0"/>
            <a:r>
              <a:rPr lang="en-GB" sz="2400" b="1" dirty="0" smtClean="0"/>
              <a:t>Regulatory and Best Practices Material</a:t>
            </a:r>
            <a:r>
              <a:rPr lang="en-GB" sz="2400" dirty="0"/>
              <a:t>:  </a:t>
            </a:r>
            <a:r>
              <a:rPr lang="en-GB" sz="2400" dirty="0" smtClean="0"/>
              <a:t>WIGOS, </a:t>
            </a:r>
            <a:r>
              <a:rPr lang="en-GB" sz="2400" dirty="0" err="1" smtClean="0"/>
              <a:t>WIS</a:t>
            </a:r>
            <a:endParaRPr lang="en-GB" sz="2400" dirty="0" smtClean="0"/>
          </a:p>
          <a:p>
            <a:pPr lvl="0"/>
            <a:r>
              <a:rPr lang="en-GB" sz="2400" b="1" dirty="0" smtClean="0"/>
              <a:t>Data </a:t>
            </a:r>
            <a:r>
              <a:rPr lang="en-GB" sz="2400" b="1" dirty="0"/>
              <a:t>interoperability</a:t>
            </a:r>
            <a:r>
              <a:rPr lang="en-GB" sz="2400" dirty="0"/>
              <a:t>: </a:t>
            </a:r>
            <a:r>
              <a:rPr lang="en-GB" sz="2400" dirty="0" smtClean="0"/>
              <a:t>GCW </a:t>
            </a:r>
            <a:r>
              <a:rPr lang="en-GB" sz="2400" dirty="0"/>
              <a:t>Data Portal </a:t>
            </a:r>
            <a:r>
              <a:rPr lang="en-GB" sz="2400" dirty="0" smtClean="0"/>
              <a:t>a </a:t>
            </a:r>
            <a:r>
              <a:rPr lang="en-GB" sz="2400" dirty="0"/>
              <a:t>Data Collection and Production Centre (</a:t>
            </a:r>
            <a:r>
              <a:rPr lang="en-GB" sz="2400" dirty="0" err="1"/>
              <a:t>DCPC</a:t>
            </a:r>
            <a:r>
              <a:rPr lang="en-GB" sz="2400" dirty="0"/>
              <a:t>) within </a:t>
            </a:r>
            <a:r>
              <a:rPr lang="en-GB" sz="2400" dirty="0" err="1"/>
              <a:t>WIS</a:t>
            </a:r>
            <a:r>
              <a:rPr lang="en-GB" sz="2400" dirty="0"/>
              <a:t>, </a:t>
            </a:r>
            <a:endParaRPr lang="en-GB" sz="2400" dirty="0" smtClean="0"/>
          </a:p>
          <a:p>
            <a:pPr lvl="0"/>
            <a:r>
              <a:rPr lang="en-GB" sz="2400" b="1" dirty="0" smtClean="0"/>
              <a:t>Surface </a:t>
            </a:r>
            <a:r>
              <a:rPr lang="en-GB" sz="2400" b="1" dirty="0"/>
              <a:t>network</a:t>
            </a:r>
            <a:r>
              <a:rPr lang="en-GB" sz="2400" dirty="0"/>
              <a:t>: </a:t>
            </a:r>
            <a:r>
              <a:rPr lang="en-GB" sz="2400" dirty="0" smtClean="0"/>
              <a:t>representative </a:t>
            </a:r>
            <a:r>
              <a:rPr lang="en-GB" sz="2400" dirty="0"/>
              <a:t>stations from at least 80% of countries where cryosphere is present;</a:t>
            </a:r>
            <a:endParaRPr lang="en-US" sz="2400" dirty="0"/>
          </a:p>
          <a:p>
            <a:r>
              <a:rPr lang="en-US" sz="2400" b="1" dirty="0"/>
              <a:t>Integrated Global Cryosphere Information System</a:t>
            </a:r>
          </a:p>
          <a:p>
            <a:pPr lvl="1"/>
            <a:r>
              <a:rPr lang="en-GB" sz="2400" dirty="0" smtClean="0"/>
              <a:t>assessments </a:t>
            </a:r>
            <a:r>
              <a:rPr lang="en-GB" sz="2400" dirty="0"/>
              <a:t>and </a:t>
            </a:r>
            <a:r>
              <a:rPr lang="en-GB" sz="2400" dirty="0" smtClean="0"/>
              <a:t>products</a:t>
            </a:r>
            <a:r>
              <a:rPr lang="en-GB" sz="2400" dirty="0"/>
              <a:t>;</a:t>
            </a:r>
            <a:endParaRPr lang="en-GB" sz="2400" dirty="0" smtClean="0"/>
          </a:p>
          <a:p>
            <a:pPr lvl="1"/>
            <a:r>
              <a:rPr lang="en-GB" sz="2400" dirty="0" smtClean="0"/>
              <a:t>Support PARCOF, </a:t>
            </a:r>
            <a:r>
              <a:rPr lang="en-GB" sz="2400" dirty="0" err="1" smtClean="0"/>
              <a:t>HydroHub</a:t>
            </a:r>
            <a:r>
              <a:rPr lang="en-GB" sz="2400" dirty="0" smtClean="0"/>
              <a:t>, WMO </a:t>
            </a:r>
            <a:r>
              <a:rPr lang="en-GB" sz="2400" dirty="0"/>
              <a:t>Statement on the State of the Global </a:t>
            </a:r>
            <a:r>
              <a:rPr lang="en-GB" sz="2400" dirty="0" smtClean="0"/>
              <a:t>Climate;</a:t>
            </a:r>
            <a:endParaRPr lang="en-US" sz="2400" dirty="0"/>
          </a:p>
          <a:p>
            <a:pPr lvl="0"/>
            <a:r>
              <a:rPr lang="en-GB" sz="2400" b="1" dirty="0"/>
              <a:t>Regional </a:t>
            </a:r>
            <a:r>
              <a:rPr lang="en-GB" sz="2400" b="1" dirty="0" smtClean="0"/>
              <a:t>activities</a:t>
            </a:r>
            <a:r>
              <a:rPr lang="en-GB" sz="2400" dirty="0"/>
              <a:t>: In collaboration with the </a:t>
            </a:r>
            <a:r>
              <a:rPr lang="en-GB" sz="2400" dirty="0" smtClean="0"/>
              <a:t>RA, addressing specific needs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26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69" y="220047"/>
            <a:ext cx="8857397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Arctic Regional climate Centre </a:t>
            </a:r>
            <a:r>
              <a:rPr lang="en-US" sz="3200" b="1" dirty="0" smtClean="0"/>
              <a:t>Network (ArcRCC-N)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2800" i="1" dirty="0"/>
              <a:t>(collaboration/networking </a:t>
            </a:r>
            <a:r>
              <a:rPr lang="en-US" sz="2800" i="1" dirty="0" smtClean="0"/>
              <a:t>across </a:t>
            </a:r>
            <a:r>
              <a:rPr lang="en-US" sz="2800" i="1" dirty="0"/>
              <a:t>Arctic regional nodes and Meteorological Organizations</a:t>
            </a:r>
            <a:r>
              <a:rPr lang="en-US" sz="2800" i="1" dirty="0" smtClean="0"/>
              <a:t>)</a:t>
            </a:r>
            <a:endParaRPr lang="en-GB" sz="28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862" y="3501241"/>
            <a:ext cx="6853604" cy="347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842" y="1624084"/>
            <a:ext cx="85571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Regional Climate Centres of excellence that link national meteorological services.</a:t>
            </a:r>
          </a:p>
          <a:p>
            <a:r>
              <a:rPr lang="en-US" sz="2000" dirty="0"/>
              <a:t>To share, coordinate and enhance climate products and services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Fill </a:t>
            </a:r>
            <a:r>
              <a:rPr lang="en-US" sz="2000" dirty="0"/>
              <a:t>geographical gaps in products and services between countries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Fill </a:t>
            </a:r>
            <a:r>
              <a:rPr lang="en-US" sz="2000" dirty="0"/>
              <a:t>gaps in products and services between countries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Deliver </a:t>
            </a:r>
            <a:r>
              <a:rPr lang="en-US" sz="2000" dirty="0"/>
              <a:t>and potentially harmonize products and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Enhance </a:t>
            </a:r>
            <a:r>
              <a:rPr lang="en-US" sz="2000" dirty="0"/>
              <a:t>Research and development </a:t>
            </a:r>
          </a:p>
        </p:txBody>
      </p:sp>
    </p:spTree>
    <p:extLst>
      <p:ext uri="{BB962C8B-B14F-4D97-AF65-F5344CB8AC3E}">
        <p14:creationId xmlns:p14="http://schemas.microsoft.com/office/powerpoint/2010/main" val="28199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ArcRCC-N Products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Seasonal Outlooks for the upcoming season: forecasts from models on temperature, precipitation and sea-ice forecasts</a:t>
            </a:r>
          </a:p>
          <a:p>
            <a:r>
              <a:rPr lang="en-US" dirty="0"/>
              <a:t>Seasonal Summaries of the past season: describes actual temperature, precipitation and sea-ice details based on monitoring observations</a:t>
            </a:r>
          </a:p>
          <a:p>
            <a:r>
              <a:rPr lang="en-US" dirty="0"/>
              <a:t>Arctic Consensus Statement a collaborate effort by the network which </a:t>
            </a:r>
            <a:r>
              <a:rPr lang="en-US" dirty="0" smtClean="0"/>
              <a:t>reviews:</a:t>
            </a:r>
            <a:endParaRPr lang="en-US" dirty="0"/>
          </a:p>
          <a:p>
            <a:pPr lvl="1"/>
            <a:r>
              <a:rPr lang="en-US" dirty="0" smtClean="0"/>
              <a:t>Trends </a:t>
            </a:r>
            <a:r>
              <a:rPr lang="en-US" dirty="0"/>
              <a:t>in the historical monitoring data</a:t>
            </a:r>
          </a:p>
          <a:p>
            <a:pPr lvl="1"/>
            <a:r>
              <a:rPr lang="en-US" dirty="0" smtClean="0"/>
              <a:t>Forecasts </a:t>
            </a:r>
            <a:r>
              <a:rPr lang="en-US" dirty="0"/>
              <a:t>from the models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Met/Ice climate expertise, fill gaps in the data</a:t>
            </a:r>
          </a:p>
          <a:p>
            <a:pPr lvl="1"/>
            <a:r>
              <a:rPr lang="en-US" dirty="0" smtClean="0"/>
              <a:t>Develop </a:t>
            </a:r>
            <a:r>
              <a:rPr lang="en-US" dirty="0"/>
              <a:t>a consensus outlook for the Arctic for the upcoming </a:t>
            </a:r>
            <a:r>
              <a:rPr lang="en-US" dirty="0" smtClean="0"/>
              <a:t>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9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141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Precipitation outlook over the Arctic: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i="1" dirty="0" smtClean="0"/>
              <a:t>June-July-August </a:t>
            </a:r>
            <a:r>
              <a:rPr lang="en-US" sz="3200" i="1" dirty="0"/>
              <a:t>2019</a:t>
            </a:r>
            <a:endParaRPr lang="en-GB" sz="3200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79" y="1124211"/>
            <a:ext cx="8720545" cy="572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562" y="148560"/>
            <a:ext cx="960662" cy="120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67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1" y="124512"/>
            <a:ext cx="8830101" cy="1143000"/>
          </a:xfrm>
        </p:spPr>
        <p:txBody>
          <a:bodyPr>
            <a:normAutofit/>
          </a:bodyPr>
          <a:lstStyle/>
          <a:p>
            <a:r>
              <a:rPr lang="en-GB" sz="3600" dirty="0"/>
              <a:t>ArcRCC-N </a:t>
            </a:r>
            <a:r>
              <a:rPr lang="en-GB" sz="3600" dirty="0" smtClean="0"/>
              <a:t>Website – </a:t>
            </a:r>
            <a:r>
              <a:rPr lang="en-GB" sz="3600" dirty="0">
                <a:hlinkClick r:id="rId2"/>
              </a:rPr>
              <a:t>https://arctic-rcc.org</a:t>
            </a:r>
            <a:r>
              <a:rPr lang="en-GB" sz="3600" dirty="0" smtClean="0">
                <a:hlinkClick r:id="rId2"/>
              </a:rPr>
              <a:t>/</a:t>
            </a:r>
            <a:endParaRPr lang="en-GB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95" y="1521627"/>
            <a:ext cx="8767527" cy="5336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8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2" y="0"/>
            <a:ext cx="8686800" cy="7239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SAON and WMO, the way forward #1/4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018" y="849432"/>
            <a:ext cx="8229600" cy="5428537"/>
          </a:xfrm>
        </p:spPr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GB" sz="2800" dirty="0"/>
              <a:t>WMO </a:t>
            </a:r>
            <a:r>
              <a:rPr lang="en-GB" sz="2800" dirty="0" smtClean="0"/>
              <a:t>&amp; Arctic </a:t>
            </a:r>
            <a:r>
              <a:rPr lang="en-GB" sz="2800" dirty="0"/>
              <a:t>Council member states operational infrastructure </a:t>
            </a:r>
            <a:r>
              <a:rPr lang="en-GB" sz="2800" dirty="0" smtClean="0"/>
              <a:t>&amp; </a:t>
            </a:r>
            <a:r>
              <a:rPr lang="en-GB" sz="2800" dirty="0"/>
              <a:t>activities relevant to the Arctic </a:t>
            </a:r>
            <a:r>
              <a:rPr lang="en-GB" sz="2800" dirty="0" smtClean="0"/>
              <a:t>to </a:t>
            </a:r>
            <a:r>
              <a:rPr lang="en-GB" sz="2800" dirty="0"/>
              <a:t>be seen as part of the SAON </a:t>
            </a:r>
            <a:r>
              <a:rPr lang="en-GB" sz="2800" dirty="0" smtClean="0"/>
              <a:t>portfolio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Meteorological</a:t>
            </a:r>
            <a:r>
              <a:rPr lang="en-GB" sz="2400" dirty="0"/>
              <a:t>, cryosphere and hydrological </a:t>
            </a:r>
            <a:r>
              <a:rPr lang="en-GB" sz="2400" dirty="0" smtClean="0"/>
              <a:t>observations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Data </a:t>
            </a:r>
            <a:r>
              <a:rPr lang="en-GB" sz="2400" dirty="0"/>
              <a:t>exchange </a:t>
            </a:r>
            <a:r>
              <a:rPr lang="en-GB" sz="2400" dirty="0" smtClean="0"/>
              <a:t>facilities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Data </a:t>
            </a:r>
            <a:r>
              <a:rPr lang="en-GB" sz="2400" dirty="0"/>
              <a:t>processing and forecasting </a:t>
            </a:r>
            <a:r>
              <a:rPr lang="en-GB" sz="2400" dirty="0" smtClean="0"/>
              <a:t>systems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Climate services (ArcRCC-N, </a:t>
            </a:r>
            <a:r>
              <a:rPr lang="en-GB" sz="2400" dirty="0" smtClean="0"/>
              <a:t>ACF)</a:t>
            </a: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GB" sz="2800" dirty="0" smtClean="0"/>
              <a:t>Provide inventory </a:t>
            </a:r>
            <a:r>
              <a:rPr lang="en-GB" sz="2800" dirty="0"/>
              <a:t>of operational infrastructure elements of WMO and AC member states that are relevant to </a:t>
            </a:r>
            <a:r>
              <a:rPr lang="en-GB" sz="2800" dirty="0" smtClean="0"/>
              <a:t>SAON for SAON</a:t>
            </a:r>
            <a:r>
              <a:rPr lang="en-GB" sz="2800" dirty="0"/>
              <a:t> inventory of national observational </a:t>
            </a:r>
            <a:r>
              <a:rPr lang="en-GB" sz="2800" dirty="0" smtClean="0"/>
              <a:t>capacities</a:t>
            </a:r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562" y="3314840"/>
            <a:ext cx="960662" cy="120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41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775" y="0"/>
            <a:ext cx="8523027" cy="7239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SAON and WMO, the way forward #2/4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75" y="1463581"/>
            <a:ext cx="8229600" cy="3313135"/>
          </a:xfrm>
        </p:spPr>
        <p:txBody>
          <a:bodyPr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800" dirty="0" smtClean="0"/>
              <a:t>Map </a:t>
            </a:r>
            <a:r>
              <a:rPr lang="en-GB" sz="2800" dirty="0"/>
              <a:t>SAON Strategy with WMO Strategic Plan 2020-2023, and propose </a:t>
            </a:r>
            <a:r>
              <a:rPr lang="en-GB" sz="2800" dirty="0" smtClean="0"/>
              <a:t>&amp;  </a:t>
            </a:r>
            <a:r>
              <a:rPr lang="en-GB" sz="2800" dirty="0"/>
              <a:t>provide details on how collaboration between WMO and SAON could be strengthened and potential synergies </a:t>
            </a:r>
            <a:r>
              <a:rPr lang="en-GB" sz="2800" dirty="0" smtClean="0"/>
              <a:t>realized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To be </a:t>
            </a:r>
            <a:r>
              <a:rPr lang="en-GB" sz="2400" dirty="0"/>
              <a:t>submitted to the SAON Board for its </a:t>
            </a:r>
            <a:r>
              <a:rPr lang="en-GB" sz="2400" dirty="0" smtClean="0"/>
              <a:t>review</a:t>
            </a:r>
          </a:p>
          <a:p>
            <a:pPr lvl="1">
              <a:spcAft>
                <a:spcPts val="600"/>
              </a:spcAft>
            </a:pPr>
            <a:r>
              <a:rPr lang="en-GB" sz="2400" dirty="0" smtClean="0"/>
              <a:t>Will provide </a:t>
            </a:r>
            <a:r>
              <a:rPr lang="en-GB" sz="2400" dirty="0"/>
              <a:t>elements of sustainability of the meteorological priorities of AC in to the </a:t>
            </a:r>
            <a:r>
              <a:rPr lang="en-GB" sz="2400" dirty="0" smtClean="0"/>
              <a:t>future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233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2" y="0"/>
            <a:ext cx="8686800" cy="7239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SAON and WMO, the way forward #3/4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09625"/>
            <a:ext cx="8629650" cy="5924550"/>
          </a:xfrm>
        </p:spPr>
        <p:txBody>
          <a:bodyPr>
            <a:noAutofit/>
          </a:bodyPr>
          <a:lstStyle/>
          <a:p>
            <a:pPr lvl="0"/>
            <a:r>
              <a:rPr lang="en-GB" sz="2800" dirty="0" smtClean="0"/>
              <a:t>Assist </a:t>
            </a:r>
            <a:r>
              <a:rPr lang="en-GB" sz="2800" dirty="0"/>
              <a:t>SAON </a:t>
            </a:r>
            <a:r>
              <a:rPr lang="en-GB" sz="2800" dirty="0" smtClean="0"/>
              <a:t>on demonstrating </a:t>
            </a:r>
            <a:r>
              <a:rPr lang="en-GB" sz="2800" dirty="0"/>
              <a:t>how some of </a:t>
            </a:r>
            <a:r>
              <a:rPr lang="en-GB" sz="2800" dirty="0" smtClean="0"/>
              <a:t>WMO </a:t>
            </a:r>
            <a:r>
              <a:rPr lang="en-GB" sz="2800" dirty="0"/>
              <a:t>relevant socio-economic benefits identified by SAON for the Arctic can be realized by using WMO and AC </a:t>
            </a:r>
            <a:r>
              <a:rPr lang="en-GB" sz="2800" dirty="0" smtClean="0"/>
              <a:t>Members State</a:t>
            </a:r>
            <a:r>
              <a:rPr lang="en-GB" sz="2800" dirty="0"/>
              <a:t> infrastructure across </a:t>
            </a:r>
            <a:r>
              <a:rPr lang="en-GB" sz="2800" dirty="0" smtClean="0"/>
              <a:t>whole </a:t>
            </a:r>
            <a:r>
              <a:rPr lang="en-GB" sz="2800" dirty="0"/>
              <a:t>value </a:t>
            </a:r>
            <a:r>
              <a:rPr lang="en-GB" sz="2800" dirty="0" smtClean="0"/>
              <a:t>chain</a:t>
            </a:r>
            <a:endParaRPr lang="en-US" sz="2800" dirty="0"/>
          </a:p>
          <a:p>
            <a:pPr lvl="0"/>
            <a:r>
              <a:rPr lang="en-GB" sz="2800" dirty="0" smtClean="0"/>
              <a:t>Mechanisms &amp; </a:t>
            </a:r>
            <a:r>
              <a:rPr lang="en-GB" sz="2800" dirty="0"/>
              <a:t>guidance for improving </a:t>
            </a:r>
            <a:r>
              <a:rPr lang="en-GB" sz="2800" dirty="0" smtClean="0"/>
              <a:t>links </a:t>
            </a:r>
            <a:r>
              <a:rPr lang="en-GB" sz="2800" dirty="0"/>
              <a:t>at </a:t>
            </a:r>
            <a:r>
              <a:rPr lang="en-GB" sz="2800" dirty="0" smtClean="0"/>
              <a:t>national </a:t>
            </a:r>
            <a:r>
              <a:rPr lang="en-GB" sz="2800" dirty="0"/>
              <a:t>level between SAON national representatives </a:t>
            </a:r>
            <a:r>
              <a:rPr lang="en-GB" sz="2800" dirty="0" smtClean="0"/>
              <a:t>&amp; Met. Services</a:t>
            </a:r>
          </a:p>
          <a:p>
            <a:pPr lvl="1"/>
            <a:r>
              <a:rPr lang="en-GB" sz="2000" dirty="0" smtClean="0"/>
              <a:t>Priorities </a:t>
            </a:r>
            <a:r>
              <a:rPr lang="en-GB" sz="2000" dirty="0"/>
              <a:t>of Finland </a:t>
            </a:r>
            <a:r>
              <a:rPr lang="en-GB" sz="2000" dirty="0" smtClean="0"/>
              <a:t>(Meteorology)and </a:t>
            </a:r>
            <a:r>
              <a:rPr lang="en-GB" sz="2000" dirty="0"/>
              <a:t>now Iceland in their leadership of the AC will facilitate the </a:t>
            </a:r>
            <a:r>
              <a:rPr lang="en-GB" sz="2000" dirty="0" smtClean="0"/>
              <a:t>implementation</a:t>
            </a:r>
          </a:p>
          <a:p>
            <a:pPr lvl="1"/>
            <a:r>
              <a:rPr lang="en-GB" sz="2000" dirty="0" smtClean="0"/>
              <a:t>Goal </a:t>
            </a:r>
            <a:r>
              <a:rPr lang="en-GB" sz="2000" dirty="0"/>
              <a:t>is to identify opportunities of collaboration at the national level and facilitate engagement of </a:t>
            </a:r>
            <a:r>
              <a:rPr lang="en-GB" sz="2000" dirty="0" smtClean="0"/>
              <a:t>Met. Services </a:t>
            </a:r>
            <a:r>
              <a:rPr lang="en-GB" sz="2000" dirty="0"/>
              <a:t>in </a:t>
            </a:r>
            <a:r>
              <a:rPr lang="en-GB" sz="2000" dirty="0" smtClean="0"/>
              <a:t>SAON</a:t>
            </a:r>
          </a:p>
          <a:p>
            <a:pPr lvl="1"/>
            <a:r>
              <a:rPr lang="en-GB" sz="2000" dirty="0" smtClean="0"/>
              <a:t>Aligned </a:t>
            </a:r>
            <a:r>
              <a:rPr lang="en-GB" sz="2000" dirty="0"/>
              <a:t>with SAON Strategy and WMO Strategic Plan </a:t>
            </a:r>
            <a:r>
              <a:rPr lang="en-GB" sz="2000" dirty="0" smtClean="0"/>
              <a:t>2020-2023</a:t>
            </a:r>
          </a:p>
          <a:p>
            <a:pPr lvl="1"/>
            <a:r>
              <a:rPr lang="en-GB" sz="2000" dirty="0" smtClean="0"/>
              <a:t>Aligned with Arctic </a:t>
            </a:r>
            <a:r>
              <a:rPr lang="en-GB" sz="2000" dirty="0"/>
              <a:t>Council meteorological priority which hopefully will be sustained into the </a:t>
            </a:r>
            <a:r>
              <a:rPr lang="en-GB" sz="2000" dirty="0" smtClean="0"/>
              <a:t>future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34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88" y="0"/>
            <a:ext cx="8686800" cy="7239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SAON and WMO, the way forward #4/4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5410"/>
            <a:ext cx="8629650" cy="481325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 smtClean="0"/>
              <a:t>WMO </a:t>
            </a:r>
            <a:r>
              <a:rPr lang="en-GB" dirty="0"/>
              <a:t>is reinforcing its collaboration with the IOC of UNESCO </a:t>
            </a:r>
            <a:r>
              <a:rPr lang="en-GB" dirty="0" smtClean="0"/>
              <a:t>on role </a:t>
            </a:r>
            <a:r>
              <a:rPr lang="en-GB" dirty="0"/>
              <a:t>of the ocean in Earth System </a:t>
            </a:r>
            <a:r>
              <a:rPr lang="en-GB" dirty="0" smtClean="0"/>
              <a:t>Prediction</a:t>
            </a:r>
          </a:p>
          <a:p>
            <a:pPr lvl="1"/>
            <a:r>
              <a:rPr lang="en-GB" sz="2400" dirty="0" smtClean="0"/>
              <a:t>Joint </a:t>
            </a:r>
            <a:r>
              <a:rPr lang="en-GB" sz="2400" dirty="0"/>
              <a:t>WMO-IOC Collaborative Board </a:t>
            </a:r>
            <a:r>
              <a:rPr lang="en-GB" sz="2400" dirty="0" smtClean="0"/>
              <a:t>has been established by WMO Cg-18 and IOC Ass. 30</a:t>
            </a:r>
          </a:p>
          <a:p>
            <a:pPr lvl="1"/>
            <a:r>
              <a:rPr lang="en-GB" sz="2400" dirty="0" smtClean="0"/>
              <a:t>GOOS Strategy 2030 approved by WMO Cg-18 and IOC Ass. 30</a:t>
            </a:r>
          </a:p>
          <a:p>
            <a:pPr lvl="2"/>
            <a:r>
              <a:rPr lang="en-GB" sz="1800" dirty="0" smtClean="0"/>
              <a:t>Proposals to be made </a:t>
            </a:r>
            <a:r>
              <a:rPr lang="en-GB" sz="1800" dirty="0"/>
              <a:t>on how to enhance functional connections between </a:t>
            </a:r>
            <a:r>
              <a:rPr lang="en-GB" sz="1800" dirty="0" smtClean="0"/>
              <a:t>co-sponsored GOOS </a:t>
            </a:r>
            <a:r>
              <a:rPr lang="en-GB" sz="1800" dirty="0"/>
              <a:t>and </a:t>
            </a:r>
            <a:r>
              <a:rPr lang="en-GB" sz="1800" dirty="0" smtClean="0"/>
              <a:t>WIGOS</a:t>
            </a:r>
          </a:p>
          <a:p>
            <a:pPr lvl="2"/>
            <a:r>
              <a:rPr lang="en-GB" sz="1800" dirty="0" smtClean="0"/>
              <a:t>Find common </a:t>
            </a:r>
            <a:r>
              <a:rPr lang="en-GB" sz="1800" dirty="0"/>
              <a:t>solutions towards improving Earth System </a:t>
            </a:r>
            <a:r>
              <a:rPr lang="en-GB" sz="1800" dirty="0" smtClean="0"/>
              <a:t>prediction</a:t>
            </a:r>
          </a:p>
          <a:p>
            <a:pPr lvl="1"/>
            <a:r>
              <a:rPr lang="en-GB" sz="2400" dirty="0" smtClean="0"/>
              <a:t>Priority </a:t>
            </a:r>
            <a:r>
              <a:rPr lang="en-GB" sz="2400" dirty="0"/>
              <a:t>on </a:t>
            </a:r>
            <a:r>
              <a:rPr lang="en-GB" sz="2400" dirty="0" smtClean="0"/>
              <a:t>Arctic </a:t>
            </a:r>
            <a:r>
              <a:rPr lang="en-GB" sz="2400" dirty="0"/>
              <a:t>Ocean during </a:t>
            </a:r>
            <a:r>
              <a:rPr lang="en-GB" sz="2400" dirty="0" smtClean="0"/>
              <a:t> leadership </a:t>
            </a:r>
            <a:r>
              <a:rPr lang="en-GB" sz="2400" dirty="0"/>
              <a:t>of Iceland of Arctic Council 2019-2021 can facilitate this </a:t>
            </a:r>
            <a:r>
              <a:rPr lang="en-GB" sz="2400" dirty="0" smtClean="0"/>
              <a:t>collaboration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1646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_dark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85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chemeClr val="bg1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Merci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BLU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WMO_BLUE_Powerpoint_en_fr</Template>
  <TotalTime>543</TotalTime>
  <Words>2220</Words>
  <Application>Microsoft Office PowerPoint</Application>
  <PresentationFormat>On-screen Show (4:3)</PresentationFormat>
  <Paragraphs>340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WMO_BLUE_Powerpoint_en_fr</vt:lpstr>
      <vt:lpstr>PowerPoint Presentation</vt:lpstr>
      <vt:lpstr>PowerPoint Presentation</vt:lpstr>
      <vt:lpstr>WMO Priorities for Polar &amp; High Mountain Regions 2020-2023</vt:lpstr>
      <vt:lpstr>WMO Strategic Plan areas most relevant to SAON</vt:lpstr>
      <vt:lpstr>PowerPoint Presentation</vt:lpstr>
      <vt:lpstr>PowerPoint Presentation</vt:lpstr>
      <vt:lpstr>PowerPoint Presentation</vt:lpstr>
      <vt:lpstr>Key WMO contributions and deliverables to SAON Strategy</vt:lpstr>
      <vt:lpstr>PowerPoint Presentation</vt:lpstr>
      <vt:lpstr>Resolution 29 (EC-70), 2018 GCW Surface Observing Network</vt:lpstr>
      <vt:lpstr>GCW Data Portal</vt:lpstr>
      <vt:lpstr>Satellite Product Intercomparisons</vt:lpstr>
      <vt:lpstr>GCW Pre-operational phase 2020-2023 (deliverables )</vt:lpstr>
      <vt:lpstr>Arctic Regional climate Centre Network (ArcRCC-N) (collaboration/networking across Arctic regional nodes and Meteorological Organizations)</vt:lpstr>
      <vt:lpstr>ArcRCC-N Products</vt:lpstr>
      <vt:lpstr>Precipitation outlook over the Arctic:  June-July-August 2019</vt:lpstr>
      <vt:lpstr>ArcRCC-N Website – https://arctic-rcc.org/</vt:lpstr>
      <vt:lpstr>SAON and WMO, the way forward #1/4</vt:lpstr>
      <vt:lpstr>SAON and WMO, the way forward #2/4</vt:lpstr>
      <vt:lpstr>SAON and WMO, the way forward #3/4</vt:lpstr>
      <vt:lpstr>SAON and WMO, the way forward #4/4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Etienne Charpentier</dc:creator>
  <cp:lastModifiedBy>Etienne Charpentier</cp:lastModifiedBy>
  <cp:revision>21</cp:revision>
  <dcterms:created xsi:type="dcterms:W3CDTF">2019-05-24T14:39:16Z</dcterms:created>
  <dcterms:modified xsi:type="dcterms:W3CDTF">2019-07-09T06:33:58Z</dcterms:modified>
</cp:coreProperties>
</file>